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4" r:id="rId6"/>
    <p:sldId id="265" r:id="rId7"/>
    <p:sldId id="266" r:id="rId8"/>
    <p:sldId id="267" r:id="rId9"/>
    <p:sldId id="268" r:id="rId10"/>
    <p:sldId id="269" r:id="rId11"/>
    <p:sldId id="261" r:id="rId12"/>
    <p:sldId id="262" r:id="rId13"/>
    <p:sldId id="263" r:id="rId14"/>
    <p:sldId id="257" r:id="rId15"/>
    <p:sldId id="270" r:id="rId16"/>
    <p:sldId id="276" r:id="rId17"/>
    <p:sldId id="273" r:id="rId18"/>
    <p:sldId id="274" r:id="rId19"/>
    <p:sldId id="275" r:id="rId20"/>
    <p:sldId id="277" r:id="rId21"/>
    <p:sldId id="305" r:id="rId22"/>
    <p:sldId id="306" r:id="rId23"/>
    <p:sldId id="278" r:id="rId24"/>
    <p:sldId id="307" r:id="rId25"/>
    <p:sldId id="279" r:id="rId26"/>
    <p:sldId id="271" r:id="rId27"/>
    <p:sldId id="272" r:id="rId28"/>
    <p:sldId id="283" r:id="rId29"/>
    <p:sldId id="285" r:id="rId30"/>
    <p:sldId id="286" r:id="rId31"/>
    <p:sldId id="300" r:id="rId32"/>
    <p:sldId id="301" r:id="rId33"/>
    <p:sldId id="302" r:id="rId34"/>
    <p:sldId id="281" r:id="rId35"/>
    <p:sldId id="294" r:id="rId36"/>
    <p:sldId id="303" r:id="rId37"/>
    <p:sldId id="290" r:id="rId38"/>
    <p:sldId id="293" r:id="rId39"/>
    <p:sldId id="291" r:id="rId40"/>
    <p:sldId id="295" r:id="rId41"/>
    <p:sldId id="304" r:id="rId42"/>
    <p:sldId id="296" r:id="rId43"/>
    <p:sldId id="297" r:id="rId44"/>
    <p:sldId id="292" r:id="rId45"/>
    <p:sldId id="288" r:id="rId46"/>
    <p:sldId id="298" r:id="rId47"/>
    <p:sldId id="299" r:id="rId48"/>
    <p:sldId id="287" r:id="rId49"/>
    <p:sldId id="308" r:id="rId50"/>
    <p:sldId id="289" r:id="rId51"/>
    <p:sldId id="280" r:id="rId52"/>
    <p:sldId id="284" r:id="rId53"/>
    <p:sldId id="28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CBCD1A-3FC2-486C-819A-314D0361E753}"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BCD1A-3FC2-486C-819A-314D0361E753}"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BCD1A-3FC2-486C-819A-314D0361E753}"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BCD1A-3FC2-486C-819A-314D0361E753}"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BCD1A-3FC2-486C-819A-314D0361E753}"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CBCD1A-3FC2-486C-819A-314D0361E753}"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CBCD1A-3FC2-486C-819A-314D0361E753}"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CBCD1A-3FC2-486C-819A-314D0361E753}"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BCD1A-3FC2-486C-819A-314D0361E753}"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BCD1A-3FC2-486C-819A-314D0361E753}"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BCD1A-3FC2-486C-819A-314D0361E753}"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2C525-E2DC-4417-B4E5-16F4E4EB2A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BCD1A-3FC2-486C-819A-314D0361E753}" type="datetimeFigureOut">
              <a:rPr lang="en-US" smtClean="0"/>
              <a:pPr/>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2C525-E2DC-4417-B4E5-16F4E4EB2AE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upload.wikimedia.org/wikipedia/commons/4/4c/Alfred_Graf_von_Schlieffen.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66850"/>
          </a:xfrm>
        </p:spPr>
        <p:txBody>
          <a:bodyPr/>
          <a:lstStyle/>
          <a:p>
            <a:r>
              <a:rPr lang="en-US" dirty="0" smtClean="0"/>
              <a:t>WWI: How it Started</a:t>
            </a:r>
            <a:endParaRPr lang="en-US" dirty="0"/>
          </a:p>
        </p:txBody>
      </p:sp>
      <p:sp>
        <p:nvSpPr>
          <p:cNvPr id="3" name="Subtitle 2"/>
          <p:cNvSpPr>
            <a:spLocks noGrp="1"/>
          </p:cNvSpPr>
          <p:nvPr>
            <p:ph type="subTitle" idx="1"/>
          </p:nvPr>
        </p:nvSpPr>
        <p:spPr>
          <a:xfrm>
            <a:off x="1371600" y="5715000"/>
            <a:ext cx="6400800" cy="838200"/>
          </a:xfrm>
        </p:spPr>
        <p:txBody>
          <a:bodyPr/>
          <a:lstStyle/>
          <a:p>
            <a:r>
              <a:rPr lang="en-US" dirty="0" smtClean="0"/>
              <a:t>“the war to end all wars”</a:t>
            </a:r>
            <a:endParaRPr lang="en-US" dirty="0"/>
          </a:p>
        </p:txBody>
      </p:sp>
      <p:pic>
        <p:nvPicPr>
          <p:cNvPr id="1026" name="Picture 2" descr="C:\Documents and Settings\jsutton4\Desktop\US History Weekly\Weeks 17-18 WWI\WWI\WWI\7chh.jpg"/>
          <p:cNvPicPr>
            <a:picLocks noChangeAspect="1" noChangeArrowheads="1"/>
          </p:cNvPicPr>
          <p:nvPr/>
        </p:nvPicPr>
        <p:blipFill>
          <a:blip r:embed="rId2" cstate="print"/>
          <a:srcRect/>
          <a:stretch>
            <a:fillRect/>
          </a:stretch>
        </p:blipFill>
        <p:spPr bwMode="auto">
          <a:xfrm>
            <a:off x="1828800" y="1143000"/>
            <a:ext cx="5440363" cy="42702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Prussian (German) Empire</a:t>
            </a:r>
            <a:endParaRPr lang="en-US" dirty="0"/>
          </a:p>
        </p:txBody>
      </p:sp>
      <p:sp>
        <p:nvSpPr>
          <p:cNvPr id="3" name="Content Placeholder 2"/>
          <p:cNvSpPr>
            <a:spLocks noGrp="1"/>
          </p:cNvSpPr>
          <p:nvPr>
            <p:ph idx="1"/>
          </p:nvPr>
        </p:nvSpPr>
        <p:spPr/>
        <p:txBody>
          <a:bodyPr/>
          <a:lstStyle/>
          <a:p>
            <a:endParaRPr lang="en-US"/>
          </a:p>
        </p:txBody>
      </p:sp>
      <p:pic>
        <p:nvPicPr>
          <p:cNvPr id="26626" name="Picture 2" descr="http://images2.wikia.nocookie.net/__cb20091024113549/cybernations/images/8/84/Prussian_Empire_(nation_map).PNG"/>
          <p:cNvPicPr>
            <a:picLocks noChangeAspect="1" noChangeArrowheads="1"/>
          </p:cNvPicPr>
          <p:nvPr/>
        </p:nvPicPr>
        <p:blipFill>
          <a:blip r:embed="rId2" cstate="print"/>
          <a:srcRect/>
          <a:stretch>
            <a:fillRect/>
          </a:stretch>
        </p:blipFill>
        <p:spPr bwMode="auto">
          <a:xfrm>
            <a:off x="1371600" y="685800"/>
            <a:ext cx="6400800" cy="65511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Militarism</a:t>
            </a:r>
            <a:endParaRPr lang="en-US" dirty="0"/>
          </a:p>
        </p:txBody>
      </p:sp>
      <p:sp>
        <p:nvSpPr>
          <p:cNvPr id="3" name="Content Placeholder 2"/>
          <p:cNvSpPr>
            <a:spLocks noGrp="1"/>
          </p:cNvSpPr>
          <p:nvPr>
            <p:ph idx="1"/>
          </p:nvPr>
        </p:nvSpPr>
        <p:spPr/>
        <p:txBody>
          <a:bodyPr/>
          <a:lstStyle/>
          <a:p>
            <a:r>
              <a:rPr lang="en-US" dirty="0" smtClean="0"/>
              <a:t>In order to effectively compete, empires of course needed the latest and greatest military technology, the greatest number of troops, ships, fortresses, guns… you name it.</a:t>
            </a:r>
          </a:p>
          <a:p>
            <a:r>
              <a:rPr lang="en-US" dirty="0" smtClean="0"/>
              <a:t>Building up your military was part of the competition among the European </a:t>
            </a:r>
            <a:r>
              <a:rPr lang="en-US" dirty="0" smtClean="0"/>
              <a:t>Empires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idx="1"/>
          </p:nvPr>
        </p:nvSpPr>
        <p:spPr/>
        <p:txBody>
          <a:bodyPr/>
          <a:lstStyle/>
          <a:p>
            <a:r>
              <a:rPr lang="en-US" dirty="0" smtClean="0"/>
              <a:t>Of course, any good fight or competition needs a good cause… love of country and loyalty is as good as any.</a:t>
            </a:r>
          </a:p>
          <a:p>
            <a:r>
              <a:rPr lang="en-US" dirty="0" smtClean="0"/>
              <a:t>Extreme nationalism, especially between France and Germany, fueled much of the conflict to come.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of Alliances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system of alliances, at the time, was seen as a kind of insurance policy against being ganged up on.  If others knew that you had other powerful friends in your corner, </a:t>
            </a:r>
            <a:r>
              <a:rPr lang="en-US" dirty="0" smtClean="0"/>
              <a:t>then </a:t>
            </a:r>
            <a:r>
              <a:rPr lang="en-US" dirty="0" smtClean="0"/>
              <a:t>no one would ever mess with you… </a:t>
            </a:r>
            <a:r>
              <a:rPr lang="en-US" dirty="0" smtClean="0"/>
              <a:t> </a:t>
            </a:r>
            <a:r>
              <a:rPr lang="en-US" dirty="0" smtClean="0"/>
              <a:t>that backfired </a:t>
            </a:r>
            <a:r>
              <a:rPr lang="en-US" i="1" dirty="0" smtClean="0"/>
              <a:t>badly</a:t>
            </a:r>
            <a:r>
              <a:rPr lang="en-US" dirty="0" smtClean="0"/>
              <a:t>.</a:t>
            </a:r>
          </a:p>
          <a:p>
            <a:r>
              <a:rPr lang="en-US" dirty="0" smtClean="0"/>
              <a:t>Just as two rival street gangs never back down or give up their position, the two sides of the alliance system, the Allied powers and Axis powers each refused to be reasonable… too much </a:t>
            </a:r>
            <a:r>
              <a:rPr lang="en-US" i="1" dirty="0" smtClean="0"/>
              <a:t>honor</a:t>
            </a:r>
            <a:r>
              <a:rPr lang="en-US" dirty="0" smtClean="0"/>
              <a:t> at </a:t>
            </a:r>
            <a:r>
              <a:rPr lang="en-US" dirty="0" smtClean="0"/>
              <a:t>stake (remember </a:t>
            </a:r>
            <a:r>
              <a:rPr lang="en-US" dirty="0" smtClean="0">
                <a:solidFill>
                  <a:schemeClr val="bg2">
                    <a:lumMod val="60000"/>
                    <a:lumOff val="40000"/>
                  </a:schemeClr>
                </a:solidFill>
              </a:rPr>
              <a:t>Nationalism</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Axis and Allied Powers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maps.unomaha.edu/peterson/funda/MapLinks/EuropeOverview/kiv28.gif"/>
          <p:cNvPicPr>
            <a:picLocks noChangeAspect="1" noChangeArrowheads="1"/>
          </p:cNvPicPr>
          <p:nvPr/>
        </p:nvPicPr>
        <p:blipFill>
          <a:blip r:embed="rId2" cstate="print"/>
          <a:srcRect/>
          <a:stretch>
            <a:fillRect/>
          </a:stretch>
        </p:blipFill>
        <p:spPr bwMode="auto">
          <a:xfrm>
            <a:off x="0" y="1143000"/>
            <a:ext cx="9172398" cy="5181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Austria-Hungary’s Plan to take Serbia</a:t>
            </a:r>
            <a:endParaRPr lang="en-US" dirty="0"/>
          </a:p>
        </p:txBody>
      </p:sp>
      <p:sp>
        <p:nvSpPr>
          <p:cNvPr id="3" name="Content Placeholder 2"/>
          <p:cNvSpPr>
            <a:spLocks noGrp="1"/>
          </p:cNvSpPr>
          <p:nvPr>
            <p:ph idx="1"/>
          </p:nvPr>
        </p:nvSpPr>
        <p:spPr/>
        <p:txBody>
          <a:bodyPr/>
          <a:lstStyle/>
          <a:p>
            <a:r>
              <a:rPr lang="en-US" dirty="0" smtClean="0"/>
              <a:t>Archduke Franz Ferdinand: A-H nobility sent to Serbia along with military parade for the purpose of swaying the Serbian public toward joining the empire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514600" cy="1143000"/>
          </a:xfrm>
        </p:spPr>
        <p:txBody>
          <a:bodyPr>
            <a:normAutofit fontScale="90000"/>
          </a:bodyPr>
          <a:lstStyle/>
          <a:p>
            <a:r>
              <a:rPr lang="en-US" dirty="0" smtClean="0"/>
              <a:t>Archduke Franz Ferdinand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0"/>
            <a:ext cx="5257800" cy="676002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Hand</a:t>
            </a:r>
            <a:endParaRPr lang="en-US" dirty="0"/>
          </a:p>
        </p:txBody>
      </p:sp>
      <p:sp>
        <p:nvSpPr>
          <p:cNvPr id="3" name="Content Placeholder 2"/>
          <p:cNvSpPr>
            <a:spLocks noGrp="1"/>
          </p:cNvSpPr>
          <p:nvPr>
            <p:ph idx="1"/>
          </p:nvPr>
        </p:nvSpPr>
        <p:spPr/>
        <p:txBody>
          <a:bodyPr/>
          <a:lstStyle/>
          <a:p>
            <a:r>
              <a:rPr lang="en-US" dirty="0" smtClean="0"/>
              <a:t>Serbian independence/ liberation organization… the A-H empire referred to them as a terrorist group.</a:t>
            </a:r>
          </a:p>
          <a:p>
            <a:r>
              <a:rPr lang="en-US" dirty="0" smtClean="0"/>
              <a:t>It was this organization that planned the assassination of Archduke Ferdinand and trained a number of assassins including </a:t>
            </a:r>
            <a:r>
              <a:rPr lang="en-US" dirty="0" err="1" smtClean="0"/>
              <a:t>Gavrillo</a:t>
            </a:r>
            <a:r>
              <a:rPr lang="en-US" dirty="0" smtClean="0"/>
              <a:t> </a:t>
            </a:r>
            <a:r>
              <a:rPr lang="en-US" dirty="0" err="1" smtClean="0"/>
              <a:t>Princip</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http://www.scmagazine.com/Media/Images/26/Cyber%202_25625.jpg"/>
          <p:cNvPicPr>
            <a:picLocks noChangeAspect="1" noChangeArrowheads="1"/>
          </p:cNvPicPr>
          <p:nvPr/>
        </p:nvPicPr>
        <p:blipFill>
          <a:blip r:embed="rId2" cstate="print"/>
          <a:srcRect/>
          <a:stretch>
            <a:fillRect/>
          </a:stretch>
        </p:blipFill>
        <p:spPr bwMode="auto">
          <a:xfrm>
            <a:off x="0" y="304799"/>
            <a:ext cx="9144000" cy="567890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Gavrillo</a:t>
            </a:r>
            <a:r>
              <a:rPr lang="en-US" dirty="0" smtClean="0"/>
              <a:t> </a:t>
            </a:r>
            <a:r>
              <a:rPr lang="en-US" dirty="0" err="1" smtClean="0"/>
              <a:t>Princip</a:t>
            </a:r>
            <a:endParaRPr lang="en-US" dirty="0"/>
          </a:p>
        </p:txBody>
      </p:sp>
      <p:sp>
        <p:nvSpPr>
          <p:cNvPr id="3" name="Content Placeholder 2"/>
          <p:cNvSpPr>
            <a:spLocks noGrp="1"/>
          </p:cNvSpPr>
          <p:nvPr>
            <p:ph idx="1"/>
          </p:nvPr>
        </p:nvSpPr>
        <p:spPr>
          <a:xfrm>
            <a:off x="4038600" y="1600200"/>
            <a:ext cx="4648200" cy="4525963"/>
          </a:xfrm>
        </p:spPr>
        <p:txBody>
          <a:bodyPr/>
          <a:lstStyle/>
          <a:p>
            <a:r>
              <a:rPr lang="en-US" dirty="0" smtClean="0"/>
              <a:t>Young assassin who committed the murder of Archduke Ferdinand and his wife while on parade in Serbia’s capital, Sarajevo. </a:t>
            </a:r>
            <a:endParaRPr lang="en-US" dirty="0"/>
          </a:p>
        </p:txBody>
      </p:sp>
      <p:pic>
        <p:nvPicPr>
          <p:cNvPr id="32770" name="Picture 2" descr="http://t0.gstatic.com/images?q=tbn:ANd9GcRUXJFqAkbVysiDDdmUaNIF93_weyBhLePZes1-28gl7VS0vGU_f9aumR6e"/>
          <p:cNvPicPr>
            <a:picLocks noChangeAspect="1" noChangeArrowheads="1"/>
          </p:cNvPicPr>
          <p:nvPr/>
        </p:nvPicPr>
        <p:blipFill>
          <a:blip r:embed="rId2" cstate="print"/>
          <a:srcRect/>
          <a:stretch>
            <a:fillRect/>
          </a:stretch>
        </p:blipFill>
        <p:spPr bwMode="auto">
          <a:xfrm>
            <a:off x="0" y="1417638"/>
            <a:ext cx="4267199" cy="4876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Europe 1914</a:t>
            </a:r>
            <a:endParaRPr lang="en-US" dirty="0"/>
          </a:p>
        </p:txBody>
      </p:sp>
      <p:sp>
        <p:nvSpPr>
          <p:cNvPr id="3" name="Content Placeholder 2"/>
          <p:cNvSpPr>
            <a:spLocks noGrp="1"/>
          </p:cNvSpPr>
          <p:nvPr>
            <p:ph idx="1"/>
          </p:nvPr>
        </p:nvSpPr>
        <p:spPr/>
        <p:txBody>
          <a:bodyPr/>
          <a:lstStyle/>
          <a:p>
            <a:endParaRPr lang="en-US"/>
          </a:p>
        </p:txBody>
      </p:sp>
      <p:pic>
        <p:nvPicPr>
          <p:cNvPr id="6146" name="Picture 2" descr="http://radioe1.ru/media/2010/12/1914-europe-map-blank-i1.gif"/>
          <p:cNvPicPr>
            <a:picLocks noChangeAspect="1" noChangeArrowheads="1"/>
          </p:cNvPicPr>
          <p:nvPr/>
        </p:nvPicPr>
        <p:blipFill>
          <a:blip r:embed="rId2" cstate="print"/>
          <a:srcRect/>
          <a:stretch>
            <a:fillRect/>
          </a:stretch>
        </p:blipFill>
        <p:spPr bwMode="auto">
          <a:xfrm>
            <a:off x="990600" y="990600"/>
            <a:ext cx="7315200" cy="57280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http://static.guim.co.uk/sys-images/Guardian/Pix/pictures/2008/11/07/Franz460.jpg"/>
          <p:cNvPicPr>
            <a:picLocks noChangeAspect="1" noChangeArrowheads="1"/>
          </p:cNvPicPr>
          <p:nvPr/>
        </p:nvPicPr>
        <p:blipFill>
          <a:blip r:embed="rId2" cstate="print"/>
          <a:srcRect/>
          <a:stretch>
            <a:fillRect/>
          </a:stretch>
        </p:blipFill>
        <p:spPr bwMode="auto">
          <a:xfrm>
            <a:off x="0" y="228600"/>
            <a:ext cx="9144000" cy="548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0"/>
            <a:ext cx="9144000" cy="5486400"/>
          </a:xfrm>
        </p:spPr>
      </p:pic>
    </p:spTree>
    <p:extLst>
      <p:ext uri="{BB962C8B-B14F-4D97-AF65-F5344CB8AC3E}">
        <p14:creationId xmlns:p14="http://schemas.microsoft.com/office/powerpoint/2010/main" val="2514822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2" y="381000"/>
            <a:ext cx="9112955" cy="5126037"/>
          </a:xfrm>
        </p:spPr>
      </p:pic>
    </p:spTree>
    <p:extLst>
      <p:ext uri="{BB962C8B-B14F-4D97-AF65-F5344CB8AC3E}">
        <p14:creationId xmlns:p14="http://schemas.microsoft.com/office/powerpoint/2010/main" val="2370573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www.1stfun.com/wp-content/uploads/2011/07/June-28-1914-Assassination-of-Archduke-Franz-Ferdinand.jpg"/>
          <p:cNvPicPr>
            <a:picLocks noChangeAspect="1" noChangeArrowheads="1"/>
          </p:cNvPicPr>
          <p:nvPr/>
        </p:nvPicPr>
        <p:blipFill>
          <a:blip r:embed="rId2" cstate="print"/>
          <a:srcRect/>
          <a:stretch>
            <a:fillRect/>
          </a:stretch>
        </p:blipFill>
        <p:spPr bwMode="auto">
          <a:xfrm>
            <a:off x="228600" y="212598"/>
            <a:ext cx="8686800" cy="66454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0"/>
            <a:ext cx="5105400" cy="681214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05000"/>
            <a:ext cx="3657600" cy="2743200"/>
          </a:xfrm>
          <a:prstGeom prst="rect">
            <a:avLst/>
          </a:prstGeom>
        </p:spPr>
      </p:pic>
    </p:spTree>
    <p:extLst>
      <p:ext uri="{BB962C8B-B14F-4D97-AF65-F5344CB8AC3E}">
        <p14:creationId xmlns:p14="http://schemas.microsoft.com/office/powerpoint/2010/main" val="1020489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Ferdinand’s Assassination Started a World War:</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The </a:t>
            </a:r>
            <a:r>
              <a:rPr lang="en-US" dirty="0" smtClean="0">
                <a:solidFill>
                  <a:srgbClr val="FFC000"/>
                </a:solidFill>
              </a:rPr>
              <a:t>System of Alliances </a:t>
            </a:r>
            <a:r>
              <a:rPr lang="en-US" dirty="0" smtClean="0"/>
              <a:t>is the key to understanding:</a:t>
            </a:r>
          </a:p>
          <a:p>
            <a:pPr lvl="1"/>
            <a:r>
              <a:rPr lang="en-US" dirty="0" smtClean="0"/>
              <a:t>Russians and Serbians are ethnic “cousins”… Russia feels honor-bound to defend their “own people”</a:t>
            </a:r>
          </a:p>
          <a:p>
            <a:pPr lvl="1"/>
            <a:r>
              <a:rPr lang="en-US" dirty="0" smtClean="0"/>
              <a:t>Russia declares war on A-H.  A-H and their ally</a:t>
            </a:r>
            <a:r>
              <a:rPr lang="en-US" smtClean="0"/>
              <a:t>, Germany </a:t>
            </a:r>
            <a:r>
              <a:rPr lang="en-US" dirty="0" smtClean="0"/>
              <a:t>begin preparations.</a:t>
            </a:r>
          </a:p>
          <a:p>
            <a:pPr lvl="1"/>
            <a:r>
              <a:rPr lang="en-US" dirty="0" smtClean="0"/>
              <a:t>Germany, bound by their alliance with A-H, declare war on Russia AND France (</a:t>
            </a:r>
            <a:r>
              <a:rPr lang="en-US" dirty="0" err="1" smtClean="0"/>
              <a:t>Schlieffen</a:t>
            </a:r>
            <a:r>
              <a:rPr lang="en-US" dirty="0" smtClean="0"/>
              <a:t> Plan)</a:t>
            </a:r>
          </a:p>
          <a:p>
            <a:pPr lvl="1"/>
            <a:r>
              <a:rPr lang="en-US" dirty="0" smtClean="0"/>
              <a:t>Britain, allied with France and Russia declare war on the Axis Powers</a:t>
            </a:r>
          </a:p>
          <a:p>
            <a:pPr lvl="2">
              <a:buNone/>
            </a:pPr>
            <a:r>
              <a:rPr lang="en-US" dirty="0" smtClean="0"/>
              <a:t>… </a:t>
            </a:r>
            <a:r>
              <a:rPr lang="en-US" dirty="0" smtClean="0">
                <a:solidFill>
                  <a:srgbClr val="FFC000"/>
                </a:solidFill>
              </a:rPr>
              <a:t>the “Great War” </a:t>
            </a:r>
            <a:r>
              <a:rPr lang="en-US" dirty="0" smtClean="0"/>
              <a:t>as it became known, had begun.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Schlieffen</a:t>
            </a:r>
            <a:r>
              <a:rPr lang="en-US" dirty="0" smtClean="0"/>
              <a:t> Plan</a:t>
            </a:r>
            <a:endParaRPr lang="en-US" dirty="0"/>
          </a:p>
        </p:txBody>
      </p:sp>
      <p:sp>
        <p:nvSpPr>
          <p:cNvPr id="3" name="Content Placeholder 2"/>
          <p:cNvSpPr>
            <a:spLocks noGrp="1"/>
          </p:cNvSpPr>
          <p:nvPr>
            <p:ph idx="1"/>
          </p:nvPr>
        </p:nvSpPr>
        <p:spPr/>
        <p:txBody>
          <a:bodyPr/>
          <a:lstStyle/>
          <a:p>
            <a:r>
              <a:rPr lang="en-US" dirty="0" smtClean="0"/>
              <a:t>Germany’s Plan to avoid fighting a two-front war.</a:t>
            </a:r>
          </a:p>
          <a:p>
            <a:r>
              <a:rPr lang="en-US" dirty="0" smtClean="0"/>
              <a:t>The idea was to wipe out France as quickly as possible before Russia had a chance to mobilize and attack Germany’s Eastern Front.</a:t>
            </a:r>
          </a:p>
          <a:p>
            <a:r>
              <a:rPr lang="en-US" dirty="0" smtClean="0"/>
              <a:t>It ALMOST worked! …the war and the world would have turned out VERY differently if it had.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800600" cy="1143000"/>
          </a:xfrm>
        </p:spPr>
        <p:txBody>
          <a:bodyPr>
            <a:normAutofit fontScale="90000"/>
          </a:bodyPr>
          <a:lstStyle/>
          <a:p>
            <a:r>
              <a:rPr lang="en-US" b="1" dirty="0" smtClean="0"/>
              <a:t>Alfred Graf von </a:t>
            </a:r>
            <a:r>
              <a:rPr lang="en-US" b="1" dirty="0" err="1" smtClean="0"/>
              <a:t>Schlieffen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File:Alfred Graf von Schlieffen.jpg">
            <a:hlinkClick r:id="rId2"/>
          </p:cNvPr>
          <p:cNvPicPr>
            <a:picLocks noChangeAspect="1" noChangeArrowheads="1"/>
          </p:cNvPicPr>
          <p:nvPr/>
        </p:nvPicPr>
        <p:blipFill>
          <a:blip r:embed="rId3" cstate="print"/>
          <a:srcRect/>
          <a:stretch>
            <a:fillRect/>
          </a:stretch>
        </p:blipFill>
        <p:spPr bwMode="auto">
          <a:xfrm>
            <a:off x="5181600" y="0"/>
            <a:ext cx="3810000" cy="695845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r>
              <a:rPr lang="en-US">
                <a:latin typeface="Charlesworth" pitchFamily="82" charset="0"/>
              </a:rPr>
              <a:t>WWI</a:t>
            </a:r>
          </a:p>
        </p:txBody>
      </p:sp>
      <p:pic>
        <p:nvPicPr>
          <p:cNvPr id="8195" name="Picture 3" descr="bf_hist1"/>
          <p:cNvPicPr>
            <a:picLocks noChangeAspect="1" noChangeArrowheads="1"/>
          </p:cNvPicPr>
          <p:nvPr/>
        </p:nvPicPr>
        <p:blipFill>
          <a:blip r:embed="rId2" cstate="print"/>
          <a:srcRect/>
          <a:stretch>
            <a:fillRect/>
          </a:stretch>
        </p:blipFill>
        <p:spPr bwMode="auto">
          <a:xfrm>
            <a:off x="381000" y="1066800"/>
            <a:ext cx="8305800" cy="5613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Empires Prepare for War:</a:t>
            </a:r>
            <a:endParaRPr lang="en-US" dirty="0"/>
          </a:p>
        </p:txBody>
      </p:sp>
      <p:sp>
        <p:nvSpPr>
          <p:cNvPr id="3" name="Content Placeholder 2"/>
          <p:cNvSpPr>
            <a:spLocks noGrp="1"/>
          </p:cNvSpPr>
          <p:nvPr>
            <p:ph idx="1"/>
          </p:nvPr>
        </p:nvSpPr>
        <p:spPr>
          <a:xfrm>
            <a:off x="228600" y="1371600"/>
            <a:ext cx="8686800" cy="5029200"/>
          </a:xfrm>
        </p:spPr>
        <p:txBody>
          <a:bodyPr>
            <a:normAutofit lnSpcReduction="10000"/>
          </a:bodyPr>
          <a:lstStyle/>
          <a:p>
            <a:r>
              <a:rPr lang="en-US" dirty="0" smtClean="0"/>
              <a:t>No one seemed to recognize that this war would not be like any other in the past… </a:t>
            </a:r>
          </a:p>
          <a:p>
            <a:r>
              <a:rPr lang="en-US" dirty="0"/>
              <a:t>N</a:t>
            </a:r>
            <a:r>
              <a:rPr lang="en-US" dirty="0" smtClean="0"/>
              <a:t>ew technologies combined with industrial-scale mass production were only just being developed at the start of the conflict, but would soon change the nature of the war in terrible ways.</a:t>
            </a:r>
          </a:p>
          <a:p>
            <a:r>
              <a:rPr lang="en-US" dirty="0" smtClean="0"/>
              <a:t>When the call for recruits went out in each empire, hundreds of thousands of young men eagerly volunteered to served their King and prove their honor and bravery</a:t>
            </a:r>
            <a:endParaRPr lang="en-US" dirty="0"/>
          </a:p>
        </p:txBody>
      </p:sp>
    </p:spTree>
    <p:extLst>
      <p:ext uri="{BB962C8B-B14F-4D97-AF65-F5344CB8AC3E}">
        <p14:creationId xmlns:p14="http://schemas.microsoft.com/office/powerpoint/2010/main" val="409547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Key Causes:</a:t>
            </a:r>
            <a:endParaRPr lang="en-US" dirty="0"/>
          </a:p>
        </p:txBody>
      </p:sp>
      <p:sp>
        <p:nvSpPr>
          <p:cNvPr id="3" name="Content Placeholder 2"/>
          <p:cNvSpPr>
            <a:spLocks noGrp="1"/>
          </p:cNvSpPr>
          <p:nvPr>
            <p:ph idx="1"/>
          </p:nvPr>
        </p:nvSpPr>
        <p:spPr/>
        <p:txBody>
          <a:bodyPr/>
          <a:lstStyle/>
          <a:p>
            <a:r>
              <a:rPr lang="en-US" dirty="0"/>
              <a:t>-Imperialism</a:t>
            </a:r>
          </a:p>
          <a:p>
            <a:r>
              <a:rPr lang="en-US" dirty="0"/>
              <a:t>-Militarism</a:t>
            </a:r>
          </a:p>
          <a:p>
            <a:r>
              <a:rPr lang="en-US" dirty="0"/>
              <a:t>-Nationalism</a:t>
            </a:r>
          </a:p>
          <a:p>
            <a:r>
              <a:rPr lang="en-US" dirty="0"/>
              <a:t>-System of Alliances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626429" cy="2590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23711"/>
            <a:ext cx="9144000" cy="32342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829" y="518671"/>
            <a:ext cx="4425171" cy="2910330"/>
          </a:xfrm>
          <a:prstGeom prst="rect">
            <a:avLst/>
          </a:prstGeom>
        </p:spPr>
      </p:pic>
    </p:spTree>
    <p:extLst>
      <p:ext uri="{BB962C8B-B14F-4D97-AF65-F5344CB8AC3E}">
        <p14:creationId xmlns:p14="http://schemas.microsoft.com/office/powerpoint/2010/main" val="2721798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8324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 y="2895600"/>
            <a:ext cx="8153400" cy="4138782"/>
          </a:xfrm>
          <a:prstGeom prst="rect">
            <a:avLst/>
          </a:prstGeom>
        </p:spPr>
      </p:pic>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1062784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57200"/>
            <a:ext cx="9199223" cy="5248275"/>
          </a:xfrm>
        </p:spPr>
      </p:pic>
    </p:spTree>
    <p:extLst>
      <p:ext uri="{BB962C8B-B14F-4D97-AF65-F5344CB8AC3E}">
        <p14:creationId xmlns:p14="http://schemas.microsoft.com/office/powerpoint/2010/main" val="2253837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46138"/>
            <a:ext cx="9176197" cy="4343400"/>
          </a:xfrm>
        </p:spPr>
      </p:pic>
    </p:spTree>
    <p:extLst>
      <p:ext uri="{BB962C8B-B14F-4D97-AF65-F5344CB8AC3E}">
        <p14:creationId xmlns:p14="http://schemas.microsoft.com/office/powerpoint/2010/main" val="2098719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4648200" cy="1143000"/>
          </a:xfrm>
        </p:spPr>
        <p:txBody>
          <a:bodyPr/>
          <a:lstStyle/>
          <a:p>
            <a:endParaRPr lang="en-US"/>
          </a:p>
        </p:txBody>
      </p:sp>
      <p:pic>
        <p:nvPicPr>
          <p:cNvPr id="9219" name="Picture 3" descr="448px-Australian_infantry_small_box_respirators_Ypres_1917"/>
          <p:cNvPicPr>
            <a:picLocks noChangeAspect="1" noChangeArrowheads="1"/>
          </p:cNvPicPr>
          <p:nvPr/>
        </p:nvPicPr>
        <p:blipFill>
          <a:blip r:embed="rId2" cstate="print"/>
          <a:srcRect/>
          <a:stretch>
            <a:fillRect/>
          </a:stretch>
        </p:blipFill>
        <p:spPr bwMode="auto">
          <a:xfrm>
            <a:off x="381000" y="0"/>
            <a:ext cx="5486400" cy="6858000"/>
          </a:xfrm>
          <a:prstGeom prst="rect">
            <a:avLst/>
          </a:prstGeom>
          <a:noFill/>
        </p:spPr>
      </p:pic>
      <p:sp>
        <p:nvSpPr>
          <p:cNvPr id="9220" name="Text Box 4"/>
          <p:cNvSpPr txBox="1">
            <a:spLocks noChangeArrowheads="1"/>
          </p:cNvSpPr>
          <p:nvPr/>
        </p:nvSpPr>
        <p:spPr bwMode="auto">
          <a:xfrm>
            <a:off x="6019800" y="457200"/>
            <a:ext cx="2999445" cy="3908762"/>
          </a:xfrm>
          <a:prstGeom prst="rect">
            <a:avLst/>
          </a:prstGeom>
          <a:noFill/>
          <a:ln w="9525">
            <a:noFill/>
            <a:miter lim="800000"/>
            <a:headEnd/>
            <a:tailEnd/>
          </a:ln>
          <a:effectLst/>
        </p:spPr>
        <p:txBody>
          <a:bodyPr wrap="square">
            <a:spAutoFit/>
          </a:bodyPr>
          <a:lstStyle/>
          <a:p>
            <a:pPr algn="ctr"/>
            <a:r>
              <a:rPr lang="en-US" sz="3200" dirty="0" smtClean="0">
                <a:solidFill>
                  <a:srgbClr val="FFC000"/>
                </a:solidFill>
              </a:rPr>
              <a:t>Trench Warfare</a:t>
            </a:r>
          </a:p>
          <a:p>
            <a:r>
              <a:rPr lang="en-US" dirty="0" smtClean="0"/>
              <a:t>A new form of warfare,</a:t>
            </a:r>
          </a:p>
          <a:p>
            <a:r>
              <a:rPr lang="en-US" dirty="0" smtClean="0"/>
              <a:t>Trench </a:t>
            </a:r>
            <a:r>
              <a:rPr lang="en-US" dirty="0"/>
              <a:t>warfare was </a:t>
            </a:r>
          </a:p>
          <a:p>
            <a:r>
              <a:rPr lang="en-US" dirty="0"/>
              <a:t>necessary due to deadly</a:t>
            </a:r>
          </a:p>
          <a:p>
            <a:r>
              <a:rPr lang="en-US" dirty="0"/>
              <a:t>new weapons such as:</a:t>
            </a:r>
          </a:p>
          <a:p>
            <a:endParaRPr lang="en-US" dirty="0"/>
          </a:p>
          <a:p>
            <a:r>
              <a:rPr lang="en-US" dirty="0"/>
              <a:t>*high explosives</a:t>
            </a:r>
          </a:p>
          <a:p>
            <a:r>
              <a:rPr lang="en-US" dirty="0"/>
              <a:t>*airplanes</a:t>
            </a:r>
          </a:p>
          <a:p>
            <a:r>
              <a:rPr lang="en-US" dirty="0"/>
              <a:t>*tanks</a:t>
            </a:r>
          </a:p>
          <a:p>
            <a:r>
              <a:rPr lang="en-US" dirty="0"/>
              <a:t>*machine guns</a:t>
            </a:r>
          </a:p>
          <a:p>
            <a:r>
              <a:rPr lang="en-US" dirty="0"/>
              <a:t>*chemical poisons</a:t>
            </a:r>
          </a:p>
          <a:p>
            <a:r>
              <a:rPr lang="en-US" dirty="0"/>
              <a:t>*mass production</a:t>
            </a:r>
          </a:p>
          <a:p>
            <a:r>
              <a:rPr lang="en-US" dirty="0"/>
              <a:t>...and many others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64385" cy="3886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889" y="2795778"/>
            <a:ext cx="5434229" cy="3909822"/>
          </a:xfrm>
          <a:prstGeom prst="rect">
            <a:avLst/>
          </a:prstGeom>
        </p:spPr>
      </p:pic>
    </p:spTree>
    <p:extLst>
      <p:ext uri="{BB962C8B-B14F-4D97-AF65-F5344CB8AC3E}">
        <p14:creationId xmlns:p14="http://schemas.microsoft.com/office/powerpoint/2010/main" val="1152896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5889718" cy="6858000"/>
          </a:xfrm>
          <a:prstGeom prst="rect">
            <a:avLst/>
          </a:prstGeom>
        </p:spPr>
      </p:pic>
    </p:spTree>
    <p:extLst>
      <p:ext uri="{BB962C8B-B14F-4D97-AF65-F5344CB8AC3E}">
        <p14:creationId xmlns:p14="http://schemas.microsoft.com/office/powerpoint/2010/main" val="2361933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 y="19775"/>
            <a:ext cx="4953000" cy="68382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76200"/>
            <a:ext cx="5257800" cy="2957513"/>
          </a:xfrm>
          <a:prstGeom prst="rect">
            <a:avLst/>
          </a:prstGeom>
        </p:spPr>
      </p:pic>
      <p:sp>
        <p:nvSpPr>
          <p:cNvPr id="5" name="TextBox 4"/>
          <p:cNvSpPr txBox="1"/>
          <p:nvPr/>
        </p:nvSpPr>
        <p:spPr>
          <a:xfrm>
            <a:off x="4572000" y="3288576"/>
            <a:ext cx="4038600" cy="2554545"/>
          </a:xfrm>
          <a:prstGeom prst="rect">
            <a:avLst/>
          </a:prstGeom>
          <a:noFill/>
        </p:spPr>
        <p:txBody>
          <a:bodyPr wrap="square" rtlCol="0">
            <a:spAutoFit/>
          </a:bodyPr>
          <a:lstStyle/>
          <a:p>
            <a:r>
              <a:rPr lang="en-US" sz="2000" dirty="0" smtClean="0"/>
              <a:t>A trench was little more than a ditch to hide in, out of range of enemy fire.  But, like any other ditch, they fill with rainwater… and with thousands of men living in them, they quickly become an inescapable open sewer.  This reality creates a problem never before seen in human history:</a:t>
            </a:r>
            <a:endParaRPr lang="en-US" sz="2000" dirty="0"/>
          </a:p>
        </p:txBody>
      </p:sp>
    </p:spTree>
    <p:extLst>
      <p:ext uri="{BB962C8B-B14F-4D97-AF65-F5344CB8AC3E}">
        <p14:creationId xmlns:p14="http://schemas.microsoft.com/office/powerpoint/2010/main" val="513536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lstStyle/>
          <a:p>
            <a:r>
              <a:rPr lang="en-US" dirty="0" smtClean="0"/>
              <a:t>“Trench Foot”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128588"/>
            <a:ext cx="4479095" cy="30718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17638"/>
            <a:ext cx="3642197" cy="43735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3505200"/>
            <a:ext cx="4850581" cy="2819400"/>
          </a:xfrm>
          <a:prstGeom prst="rect">
            <a:avLst/>
          </a:prstGeom>
        </p:spPr>
      </p:pic>
    </p:spTree>
    <p:extLst>
      <p:ext uri="{BB962C8B-B14F-4D97-AF65-F5344CB8AC3E}">
        <p14:creationId xmlns:p14="http://schemas.microsoft.com/office/powerpoint/2010/main" val="3471509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81000"/>
            <a:ext cx="9153525" cy="5754496"/>
          </a:xfrm>
          <a:prstGeom prst="rect">
            <a:avLst/>
          </a:prstGeom>
        </p:spPr>
      </p:pic>
    </p:spTree>
    <p:extLst>
      <p:ext uri="{BB962C8B-B14F-4D97-AF65-F5344CB8AC3E}">
        <p14:creationId xmlns:p14="http://schemas.microsoft.com/office/powerpoint/2010/main" val="241156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a:t>
            </a:r>
            <a:endParaRPr lang="en-US" dirty="0"/>
          </a:p>
        </p:txBody>
      </p:sp>
      <p:sp>
        <p:nvSpPr>
          <p:cNvPr id="3" name="Content Placeholder 2"/>
          <p:cNvSpPr>
            <a:spLocks noGrp="1"/>
          </p:cNvSpPr>
          <p:nvPr>
            <p:ph idx="1"/>
          </p:nvPr>
        </p:nvSpPr>
        <p:spPr/>
        <p:txBody>
          <a:bodyPr/>
          <a:lstStyle/>
          <a:p>
            <a:r>
              <a:rPr lang="en-US" dirty="0" smtClean="0"/>
              <a:t>The Empires of Europe had spent centuries fighting one another for territorial control over the various parts of the earth. </a:t>
            </a:r>
          </a:p>
          <a:p>
            <a:r>
              <a:rPr lang="en-US" dirty="0" smtClean="0"/>
              <a:t>The desire for control led to a CONSTANT competition among them for supremacy.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89600" cy="2476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99" y="2667000"/>
            <a:ext cx="4414581" cy="3276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667000"/>
            <a:ext cx="3048000" cy="41587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5700" y="461708"/>
            <a:ext cx="2594620" cy="1595691"/>
          </a:xfrm>
          <a:prstGeom prst="rect">
            <a:avLst/>
          </a:prstGeom>
        </p:spPr>
      </p:pic>
    </p:spTree>
    <p:extLst>
      <p:ext uri="{BB962C8B-B14F-4D97-AF65-F5344CB8AC3E}">
        <p14:creationId xmlns:p14="http://schemas.microsoft.com/office/powerpoint/2010/main" val="3188998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0"/>
            <a:ext cx="4953000" cy="6884874"/>
          </a:xfrm>
          <a:prstGeom prst="rect">
            <a:avLst/>
          </a:prstGeom>
        </p:spPr>
      </p:pic>
    </p:spTree>
    <p:extLst>
      <p:ext uri="{BB962C8B-B14F-4D97-AF65-F5344CB8AC3E}">
        <p14:creationId xmlns:p14="http://schemas.microsoft.com/office/powerpoint/2010/main" val="1420419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143000"/>
            <a:ext cx="3657600" cy="1143000"/>
          </a:xfrm>
        </p:spPr>
        <p:txBody>
          <a:bodyPr>
            <a:normAutofit fontScale="90000"/>
          </a:bodyPr>
          <a:lstStyle/>
          <a:p>
            <a:r>
              <a:rPr lang="en-US" dirty="0" smtClean="0"/>
              <a:t>Air raid detection before Radar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9525"/>
            <a:ext cx="4838700" cy="40518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164004"/>
            <a:ext cx="4191000" cy="27258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275" y="4376210"/>
            <a:ext cx="3590925" cy="2513647"/>
          </a:xfrm>
          <a:prstGeom prst="rect">
            <a:avLst/>
          </a:prstGeom>
        </p:spPr>
      </p:pic>
    </p:spTree>
    <p:extLst>
      <p:ext uri="{BB962C8B-B14F-4D97-AF65-F5344CB8AC3E}">
        <p14:creationId xmlns:p14="http://schemas.microsoft.com/office/powerpoint/2010/main" val="1449402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lstStyle/>
          <a:p>
            <a:r>
              <a:rPr lang="en-US" dirty="0" smtClean="0"/>
              <a:t>“dogfights” (air combat)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300984" cy="4114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655" y="714375"/>
            <a:ext cx="5764345" cy="6172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191000"/>
            <a:ext cx="2133600" cy="2702560"/>
          </a:xfrm>
          <a:prstGeom prst="rect">
            <a:avLst/>
          </a:prstGeom>
        </p:spPr>
      </p:pic>
    </p:spTree>
    <p:extLst>
      <p:ext uri="{BB962C8B-B14F-4D97-AF65-F5344CB8AC3E}">
        <p14:creationId xmlns:p14="http://schemas.microsoft.com/office/powerpoint/2010/main" val="2549392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9147432" cy="6248400"/>
          </a:xfrm>
          <a:prstGeom prst="rect">
            <a:avLst/>
          </a:prstGeom>
        </p:spPr>
      </p:pic>
    </p:spTree>
    <p:extLst>
      <p:ext uri="{BB962C8B-B14F-4D97-AF65-F5344CB8AC3E}">
        <p14:creationId xmlns:p14="http://schemas.microsoft.com/office/powerpoint/2010/main" val="1930794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25" y="0"/>
            <a:ext cx="8458200" cy="6868058"/>
          </a:xfrm>
        </p:spPr>
      </p:pic>
    </p:spTree>
    <p:extLst>
      <p:ext uri="{BB962C8B-B14F-4D97-AF65-F5344CB8AC3E}">
        <p14:creationId xmlns:p14="http://schemas.microsoft.com/office/powerpoint/2010/main" val="28037529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463"/>
            <a:ext cx="8915400" cy="973137"/>
          </a:xfrm>
        </p:spPr>
        <p:txBody>
          <a:bodyPr>
            <a:normAutofit/>
          </a:bodyPr>
          <a:lstStyle/>
          <a:p>
            <a:r>
              <a:rPr lang="en-US" dirty="0" smtClean="0"/>
              <a:t>Going “Over the Top” </a:t>
            </a:r>
            <a:r>
              <a:rPr lang="en-US" sz="3600" dirty="0" smtClean="0"/>
              <a:t>…near-certain death</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009650"/>
            <a:ext cx="8077200" cy="5898703"/>
          </a:xfrm>
        </p:spPr>
      </p:pic>
    </p:spTree>
    <p:extLst>
      <p:ext uri="{BB962C8B-B14F-4D97-AF65-F5344CB8AC3E}">
        <p14:creationId xmlns:p14="http://schemas.microsoft.com/office/powerpoint/2010/main" val="2424382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57642" cy="5638800"/>
          </a:xfrm>
        </p:spPr>
      </p:pic>
    </p:spTree>
    <p:extLst>
      <p:ext uri="{BB962C8B-B14F-4D97-AF65-F5344CB8AC3E}">
        <p14:creationId xmlns:p14="http://schemas.microsoft.com/office/powerpoint/2010/main" val="3590285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25"/>
            <a:ext cx="9144000" cy="6537960"/>
          </a:xfrm>
        </p:spPr>
      </p:pic>
    </p:spTree>
    <p:extLst>
      <p:ext uri="{BB962C8B-B14F-4D97-AF65-F5344CB8AC3E}">
        <p14:creationId xmlns:p14="http://schemas.microsoft.com/office/powerpoint/2010/main" val="2573835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818" y="274638"/>
            <a:ext cx="4147981" cy="1143000"/>
          </a:xfrm>
        </p:spPr>
        <p:txBody>
          <a:bodyPr>
            <a:normAutofit/>
          </a:bodyPr>
          <a:lstStyle/>
          <a:p>
            <a:r>
              <a:rPr lang="en-US" dirty="0" smtClean="0"/>
              <a:t>“No Man’s Land”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 y="76200"/>
            <a:ext cx="4386420" cy="2971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276600"/>
            <a:ext cx="6096000" cy="3429000"/>
          </a:xfrm>
          <a:prstGeom prst="rect">
            <a:avLst/>
          </a:prstGeom>
        </p:spPr>
      </p:pic>
    </p:spTree>
    <p:extLst>
      <p:ext uri="{BB962C8B-B14F-4D97-AF65-F5344CB8AC3E}">
        <p14:creationId xmlns:p14="http://schemas.microsoft.com/office/powerpoint/2010/main" val="2677541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thumb/3/3b/French_Empire_1919-1939.png/520px-French_Empire_1919-1939.png"/>
          <p:cNvPicPr>
            <a:picLocks noChangeAspect="1" noChangeArrowheads="1"/>
          </p:cNvPicPr>
          <p:nvPr/>
        </p:nvPicPr>
        <p:blipFill>
          <a:blip r:embed="rId2" cstate="print"/>
          <a:srcRect/>
          <a:stretch>
            <a:fillRect/>
          </a:stretch>
        </p:blipFill>
        <p:spPr bwMode="auto">
          <a:xfrm>
            <a:off x="-1" y="304800"/>
            <a:ext cx="9434286" cy="4953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8077200" cy="6815138"/>
          </a:xfrm>
        </p:spPr>
      </p:pic>
    </p:spTree>
    <p:extLst>
      <p:ext uri="{BB962C8B-B14F-4D97-AF65-F5344CB8AC3E}">
        <p14:creationId xmlns:p14="http://schemas.microsoft.com/office/powerpoint/2010/main" val="9776811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25" y="0"/>
            <a:ext cx="8382000" cy="6895612"/>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sp>
        <p:nvSpPr>
          <p:cNvPr id="45059" name="Rectangle 3"/>
          <p:cNvSpPr>
            <a:spLocks noGrp="1" noChangeArrowheads="1"/>
          </p:cNvSpPr>
          <p:nvPr>
            <p:ph type="body" idx="1"/>
          </p:nvPr>
        </p:nvSpPr>
        <p:spPr/>
        <p:txBody>
          <a:bodyPr/>
          <a:lstStyle/>
          <a:p>
            <a:endParaRPr lang="en-US"/>
          </a:p>
        </p:txBody>
      </p:sp>
      <p:pic>
        <p:nvPicPr>
          <p:cNvPr id="45060" name="Picture 4" descr="7chh"/>
          <p:cNvPicPr>
            <a:picLocks noChangeAspect="1" noChangeArrowheads="1"/>
          </p:cNvPicPr>
          <p:nvPr/>
        </p:nvPicPr>
        <p:blipFill>
          <a:blip r:embed="rId2" cstate="print"/>
          <a:srcRect/>
          <a:stretch>
            <a:fillRect/>
          </a:stretch>
        </p:blipFill>
        <p:spPr bwMode="auto">
          <a:xfrm>
            <a:off x="120650" y="-63500"/>
            <a:ext cx="8901113" cy="698658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468"/>
            <a:ext cx="9144000" cy="608906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Empire</a:t>
            </a:r>
            <a:endParaRPr lang="en-US" dirty="0"/>
          </a:p>
        </p:txBody>
      </p:sp>
      <p:sp>
        <p:nvSpPr>
          <p:cNvPr id="3" name="Content Placeholder 2"/>
          <p:cNvSpPr>
            <a:spLocks noGrp="1"/>
          </p:cNvSpPr>
          <p:nvPr>
            <p:ph idx="1"/>
          </p:nvPr>
        </p:nvSpPr>
        <p:spPr/>
        <p:txBody>
          <a:bodyPr/>
          <a:lstStyle/>
          <a:p>
            <a:endParaRPr lang="en-US"/>
          </a:p>
        </p:txBody>
      </p:sp>
      <p:pic>
        <p:nvPicPr>
          <p:cNvPr id="22530" name="Picture 2" descr="http://t2.gstatic.com/images?q=tbn:ANd9GcQ-4Y9F-h8Opo8_r-BDsZ8KO0-i3u1xkV9MKHqknRtO-XTrWV2DkLhIA2NcKQ"/>
          <p:cNvPicPr>
            <a:picLocks noChangeAspect="1" noChangeArrowheads="1"/>
          </p:cNvPicPr>
          <p:nvPr/>
        </p:nvPicPr>
        <p:blipFill>
          <a:blip r:embed="rId2" cstate="print"/>
          <a:srcRect/>
          <a:stretch>
            <a:fillRect/>
          </a:stretch>
        </p:blipFill>
        <p:spPr bwMode="auto">
          <a:xfrm>
            <a:off x="0" y="1524000"/>
            <a:ext cx="9532464" cy="4419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Austro Hungarian Empire</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http://img1.findthebest.com/sites/default/files/701/media/images/Austro-Hungarian_Empire.png"/>
          <p:cNvPicPr>
            <a:picLocks noChangeAspect="1" noChangeArrowheads="1"/>
          </p:cNvPicPr>
          <p:nvPr/>
        </p:nvPicPr>
        <p:blipFill>
          <a:blip r:embed="rId2" cstate="print"/>
          <a:srcRect/>
          <a:stretch>
            <a:fillRect/>
          </a:stretch>
        </p:blipFill>
        <p:spPr bwMode="auto">
          <a:xfrm>
            <a:off x="304800" y="1143000"/>
            <a:ext cx="8839200" cy="60769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Russian Empire Map</a:t>
            </a:r>
            <a:endParaRPr lang="en-US" dirty="0"/>
          </a:p>
        </p:txBody>
      </p:sp>
      <p:sp>
        <p:nvSpPr>
          <p:cNvPr id="3" name="Content Placeholder 2"/>
          <p:cNvSpPr>
            <a:spLocks noGrp="1"/>
          </p:cNvSpPr>
          <p:nvPr>
            <p:ph idx="1"/>
          </p:nvPr>
        </p:nvSpPr>
        <p:spPr/>
        <p:txBody>
          <a:bodyPr/>
          <a:lstStyle/>
          <a:p>
            <a:endParaRPr lang="en-US"/>
          </a:p>
        </p:txBody>
      </p:sp>
      <p:pic>
        <p:nvPicPr>
          <p:cNvPr id="24578" name="Picture 2" descr="http://upload.wikimedia.org/wikipedia/commons/thumb/6/6d/Russian_Empire_(orthographic_projection).svg/250px-Russian_Empire_(orthographic_projection).svg.png"/>
          <p:cNvPicPr>
            <a:picLocks noChangeAspect="1" noChangeArrowheads="1"/>
          </p:cNvPicPr>
          <p:nvPr/>
        </p:nvPicPr>
        <p:blipFill>
          <a:blip r:embed="rId2" cstate="print"/>
          <a:srcRect/>
          <a:stretch>
            <a:fillRect/>
          </a:stretch>
        </p:blipFill>
        <p:spPr bwMode="auto">
          <a:xfrm>
            <a:off x="1066800" y="914400"/>
            <a:ext cx="6172200" cy="5943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Ottoman Empire</a:t>
            </a:r>
            <a:endParaRPr lang="en-US" dirty="0"/>
          </a:p>
        </p:txBody>
      </p:sp>
      <p:sp>
        <p:nvSpPr>
          <p:cNvPr id="3" name="Content Placeholder 2"/>
          <p:cNvSpPr>
            <a:spLocks noGrp="1"/>
          </p:cNvSpPr>
          <p:nvPr>
            <p:ph idx="1"/>
          </p:nvPr>
        </p:nvSpPr>
        <p:spPr/>
        <p:txBody>
          <a:bodyPr/>
          <a:lstStyle/>
          <a:p>
            <a:endParaRPr lang="en-US"/>
          </a:p>
        </p:txBody>
      </p:sp>
      <p:pic>
        <p:nvPicPr>
          <p:cNvPr id="25602" name="Picture 2" descr="http://t3.gstatic.com/images?q=tbn:ANd9GcTes3hG8BWcWksSEfek_lDg8RUTFC9x25JTWqmpO1Q9ROkdFHSo"/>
          <p:cNvPicPr>
            <a:picLocks noChangeAspect="1" noChangeArrowheads="1"/>
          </p:cNvPicPr>
          <p:nvPr/>
        </p:nvPicPr>
        <p:blipFill>
          <a:blip r:embed="rId2" cstate="print"/>
          <a:srcRect/>
          <a:stretch>
            <a:fillRect/>
          </a:stretch>
        </p:blipFill>
        <p:spPr bwMode="auto">
          <a:xfrm>
            <a:off x="0" y="816425"/>
            <a:ext cx="8915400" cy="60415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2816</TotalTime>
  <Words>737</Words>
  <Application>Microsoft Office PowerPoint</Application>
  <PresentationFormat>On-screen Show (4:3)</PresentationFormat>
  <Paragraphs>70</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Charlesworth</vt:lpstr>
      <vt:lpstr>Office Theme</vt:lpstr>
      <vt:lpstr>WWI: How it Started</vt:lpstr>
      <vt:lpstr>Europe 1914</vt:lpstr>
      <vt:lpstr>FOUR Key Causes:</vt:lpstr>
      <vt:lpstr>Imperialism </vt:lpstr>
      <vt:lpstr>PowerPoint Presentation</vt:lpstr>
      <vt:lpstr>British Empire</vt:lpstr>
      <vt:lpstr>Austro Hungarian Empire</vt:lpstr>
      <vt:lpstr>Russian Empire Map</vt:lpstr>
      <vt:lpstr>Ottoman Empire</vt:lpstr>
      <vt:lpstr>Prussian (German) Empire</vt:lpstr>
      <vt:lpstr>Militarism</vt:lpstr>
      <vt:lpstr>Nationalism</vt:lpstr>
      <vt:lpstr>System of Alliances </vt:lpstr>
      <vt:lpstr>Axis and Allied Powers</vt:lpstr>
      <vt:lpstr>Austria-Hungary’s Plan to take Serbia</vt:lpstr>
      <vt:lpstr>Archduke Franz Ferdinand</vt:lpstr>
      <vt:lpstr>The Black Hand</vt:lpstr>
      <vt:lpstr>PowerPoint Presentation</vt:lpstr>
      <vt:lpstr>Gavrillo Princip</vt:lpstr>
      <vt:lpstr>PowerPoint Presentation</vt:lpstr>
      <vt:lpstr>PowerPoint Presentation</vt:lpstr>
      <vt:lpstr>PowerPoint Presentation</vt:lpstr>
      <vt:lpstr>PowerPoint Presentation</vt:lpstr>
      <vt:lpstr>PowerPoint Presentation</vt:lpstr>
      <vt:lpstr>How Ferdinand’s Assassination Started a World War:</vt:lpstr>
      <vt:lpstr>Schlieffen Plan</vt:lpstr>
      <vt:lpstr>Alfred Graf von Schlieffen</vt:lpstr>
      <vt:lpstr>WWI</vt:lpstr>
      <vt:lpstr>The Empires Prepare for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“Trench Foot”</vt:lpstr>
      <vt:lpstr>PowerPoint Presentation</vt:lpstr>
      <vt:lpstr>PowerPoint Presentation</vt:lpstr>
      <vt:lpstr>PowerPoint Presentation</vt:lpstr>
      <vt:lpstr>Air raid detection before Radar</vt:lpstr>
      <vt:lpstr>“dogfights” (air combat)</vt:lpstr>
      <vt:lpstr>PowerPoint Presentation</vt:lpstr>
      <vt:lpstr>PowerPoint Presentation</vt:lpstr>
      <vt:lpstr>Going “Over the Top” …near-certain death</vt:lpstr>
      <vt:lpstr>PowerPoint Presentation</vt:lpstr>
      <vt:lpstr>PowerPoint Presentation</vt:lpstr>
      <vt:lpstr>“No Man’s Land”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 How it Started</dc:title>
  <dc:creator>Jesse</dc:creator>
  <cp:lastModifiedBy>Jesse Sutton</cp:lastModifiedBy>
  <cp:revision>29</cp:revision>
  <dcterms:created xsi:type="dcterms:W3CDTF">2012-11-26T03:51:36Z</dcterms:created>
  <dcterms:modified xsi:type="dcterms:W3CDTF">2015-01-07T14:16:06Z</dcterms:modified>
</cp:coreProperties>
</file>