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82" r:id="rId4"/>
    <p:sldId id="283" r:id="rId5"/>
    <p:sldId id="285" r:id="rId6"/>
    <p:sldId id="288" r:id="rId7"/>
    <p:sldId id="289" r:id="rId8"/>
    <p:sldId id="286" r:id="rId9"/>
    <p:sldId id="290" r:id="rId10"/>
    <p:sldId id="291" r:id="rId11"/>
    <p:sldId id="292" r:id="rId12"/>
    <p:sldId id="257" r:id="rId13"/>
    <p:sldId id="260" r:id="rId14"/>
    <p:sldId id="275" r:id="rId15"/>
    <p:sldId id="281" r:id="rId16"/>
    <p:sldId id="261" r:id="rId17"/>
    <p:sldId id="287" r:id="rId18"/>
    <p:sldId id="280" r:id="rId19"/>
    <p:sldId id="284" r:id="rId20"/>
    <p:sldId id="259" r:id="rId21"/>
    <p:sldId id="279" r:id="rId22"/>
    <p:sldId id="267" r:id="rId23"/>
    <p:sldId id="277" r:id="rId24"/>
    <p:sldId id="258" r:id="rId25"/>
    <p:sldId id="269" r:id="rId26"/>
    <p:sldId id="278" r:id="rId27"/>
    <p:sldId id="268" r:id="rId28"/>
    <p:sldId id="270" r:id="rId29"/>
    <p:sldId id="296" r:id="rId30"/>
    <p:sldId id="297" r:id="rId31"/>
    <p:sldId id="263" r:id="rId32"/>
    <p:sldId id="271" r:id="rId33"/>
    <p:sldId id="272" r:id="rId34"/>
    <p:sldId id="273" r:id="rId35"/>
    <p:sldId id="294" r:id="rId36"/>
    <p:sldId id="293" r:id="rId37"/>
    <p:sldId id="274" r:id="rId38"/>
    <p:sldId id="295" r:id="rId39"/>
    <p:sldId id="2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2E30A-93A3-403E-97A6-9359C3E2C120}"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E30A-93A3-403E-97A6-9359C3E2C120}"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E30A-93A3-403E-97A6-9359C3E2C120}"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E30A-93A3-403E-97A6-9359C3E2C120}"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2E30A-93A3-403E-97A6-9359C3E2C120}"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12E30A-93A3-403E-97A6-9359C3E2C120}"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12E30A-93A3-403E-97A6-9359C3E2C120}"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12E30A-93A3-403E-97A6-9359C3E2C120}"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2E30A-93A3-403E-97A6-9359C3E2C120}"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2E30A-93A3-403E-97A6-9359C3E2C120}"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2E30A-93A3-403E-97A6-9359C3E2C120}"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04C8-C743-4DD1-B707-29FDB79AEF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2E30A-93A3-403E-97A6-9359C3E2C120}" type="datetimeFigureOut">
              <a:rPr lang="en-US" smtClean="0"/>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04C8-C743-4DD1-B707-29FDB79AEF0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3505200" cy="1470025"/>
          </a:xfrm>
        </p:spPr>
        <p:txBody>
          <a:bodyPr/>
          <a:lstStyle/>
          <a:p>
            <a:r>
              <a:rPr lang="en-US" dirty="0" smtClean="0"/>
              <a:t>US Enters the War</a:t>
            </a:r>
            <a:endParaRPr lang="en-US" dirty="0"/>
          </a:p>
        </p:txBody>
      </p:sp>
      <p:sp>
        <p:nvSpPr>
          <p:cNvPr id="3" name="Subtitle 2"/>
          <p:cNvSpPr>
            <a:spLocks noGrp="1"/>
          </p:cNvSpPr>
          <p:nvPr>
            <p:ph type="subTitle" idx="1"/>
          </p:nvPr>
        </p:nvSpPr>
        <p:spPr>
          <a:xfrm>
            <a:off x="990600" y="4495800"/>
            <a:ext cx="2667000" cy="1752600"/>
          </a:xfrm>
        </p:spPr>
        <p:txBody>
          <a:bodyPr/>
          <a:lstStyle/>
          <a:p>
            <a:r>
              <a:rPr lang="en-US" dirty="0" smtClean="0"/>
              <a:t>Why and How</a:t>
            </a:r>
            <a:endParaRPr lang="en-US" dirty="0"/>
          </a:p>
        </p:txBody>
      </p:sp>
      <p:pic>
        <p:nvPicPr>
          <p:cNvPr id="4" name="Picture 4" descr="Lusitania05"/>
          <p:cNvPicPr>
            <a:picLocks noChangeAspect="1" noChangeArrowheads="1"/>
          </p:cNvPicPr>
          <p:nvPr/>
        </p:nvPicPr>
        <p:blipFill>
          <a:blip r:embed="rId2" cstate="print"/>
          <a:srcRect/>
          <a:stretch>
            <a:fillRect/>
          </a:stretch>
        </p:blipFill>
        <p:spPr bwMode="auto">
          <a:xfrm>
            <a:off x="4267200" y="0"/>
            <a:ext cx="4572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152400"/>
            <a:ext cx="9016270" cy="5943600"/>
          </a:xfrm>
        </p:spPr>
      </p:pic>
    </p:spTree>
    <p:extLst>
      <p:ext uri="{BB962C8B-B14F-4D97-AF65-F5344CB8AC3E}">
        <p14:creationId xmlns:p14="http://schemas.microsoft.com/office/powerpoint/2010/main" val="84246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51910" cy="5943600"/>
          </a:xfrm>
        </p:spPr>
      </p:pic>
    </p:spTree>
    <p:extLst>
      <p:ext uri="{BB962C8B-B14F-4D97-AF65-F5344CB8AC3E}">
        <p14:creationId xmlns:p14="http://schemas.microsoft.com/office/powerpoint/2010/main" val="2212071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 to End Neutrality:</a:t>
            </a:r>
            <a:endParaRPr lang="en-US" dirty="0"/>
          </a:p>
        </p:txBody>
      </p:sp>
      <p:sp>
        <p:nvSpPr>
          <p:cNvPr id="3" name="Content Placeholder 2"/>
          <p:cNvSpPr>
            <a:spLocks noGrp="1"/>
          </p:cNvSpPr>
          <p:nvPr>
            <p:ph idx="1"/>
          </p:nvPr>
        </p:nvSpPr>
        <p:spPr/>
        <p:txBody>
          <a:bodyPr/>
          <a:lstStyle/>
          <a:p>
            <a:r>
              <a:rPr lang="en-US" dirty="0"/>
              <a:t>German U-Boat attacks on merchant </a:t>
            </a:r>
            <a:r>
              <a:rPr lang="en-US" dirty="0" smtClean="0"/>
              <a:t>ships</a:t>
            </a:r>
          </a:p>
          <a:p>
            <a:pPr lvl="1"/>
            <a:r>
              <a:rPr lang="en-US" dirty="0">
                <a:solidFill>
                  <a:srgbClr val="FFC000"/>
                </a:solidFill>
              </a:rPr>
              <a:t>The Lusitania </a:t>
            </a:r>
            <a:r>
              <a:rPr lang="en-US" dirty="0"/>
              <a:t>(</a:t>
            </a:r>
            <a:r>
              <a:rPr lang="en-US" dirty="0">
                <a:solidFill>
                  <a:srgbClr val="FFC000"/>
                </a:solidFill>
              </a:rPr>
              <a:t>Sussex Pledge</a:t>
            </a:r>
            <a:r>
              <a:rPr lang="en-US" dirty="0"/>
              <a:t>)</a:t>
            </a:r>
          </a:p>
          <a:p>
            <a:pPr lvl="1"/>
            <a:r>
              <a:rPr lang="en-US" dirty="0"/>
              <a:t>US Business interests (foreign debt and trade</a:t>
            </a:r>
            <a:r>
              <a:rPr lang="en-US" dirty="0" smtClean="0"/>
              <a:t>)</a:t>
            </a:r>
          </a:p>
          <a:p>
            <a:r>
              <a:rPr lang="en-US" dirty="0" smtClean="0"/>
              <a:t>Russia exits the war (</a:t>
            </a:r>
            <a:r>
              <a:rPr lang="en-US" dirty="0" smtClean="0">
                <a:solidFill>
                  <a:srgbClr val="FFC000"/>
                </a:solidFill>
              </a:rPr>
              <a:t>Bolshevik Revolution</a:t>
            </a:r>
            <a:r>
              <a:rPr lang="en-US" dirty="0" smtClean="0"/>
              <a:t>)</a:t>
            </a:r>
          </a:p>
          <a:p>
            <a:r>
              <a:rPr lang="en-US" dirty="0" smtClean="0"/>
              <a:t>The </a:t>
            </a:r>
            <a:r>
              <a:rPr lang="en-US" dirty="0" smtClean="0">
                <a:solidFill>
                  <a:srgbClr val="FFC000"/>
                </a:solidFill>
              </a:rPr>
              <a:t>Zimmerman Telegram</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U-Boats:</a:t>
            </a:r>
            <a:endParaRPr lang="en-US" dirty="0"/>
          </a:p>
        </p:txBody>
      </p:sp>
      <p:sp>
        <p:nvSpPr>
          <p:cNvPr id="3" name="Content Placeholder 2"/>
          <p:cNvSpPr>
            <a:spLocks noGrp="1"/>
          </p:cNvSpPr>
          <p:nvPr>
            <p:ph idx="1"/>
          </p:nvPr>
        </p:nvSpPr>
        <p:spPr/>
        <p:txBody>
          <a:bodyPr>
            <a:normAutofit/>
          </a:bodyPr>
          <a:lstStyle/>
          <a:p>
            <a:r>
              <a:rPr lang="en-US" dirty="0" smtClean="0"/>
              <a:t>German attacks on merchant and passenger ships upsets American foreign trade… threatening American business… fueling the </a:t>
            </a:r>
            <a:r>
              <a:rPr lang="en-US" dirty="0" smtClean="0">
                <a:solidFill>
                  <a:srgbClr val="FFC000"/>
                </a:solidFill>
              </a:rPr>
              <a:t>Preparedness Movement</a:t>
            </a:r>
            <a:r>
              <a:rPr lang="en-US" dirty="0" smtClean="0"/>
              <a:t>… pushing US from its neutral position.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6200"/>
            <a:ext cx="5334000" cy="344004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657600"/>
            <a:ext cx="5689600" cy="3200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3505200"/>
            <a:ext cx="3322797" cy="3352800"/>
          </a:xfrm>
          <a:prstGeom prst="rect">
            <a:avLst/>
          </a:prstGeom>
        </p:spPr>
      </p:pic>
    </p:spTree>
    <p:extLst>
      <p:ext uri="{BB962C8B-B14F-4D97-AF65-F5344CB8AC3E}">
        <p14:creationId xmlns:p14="http://schemas.microsoft.com/office/powerpoint/2010/main" val="771098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Sinking of the Lusitania</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r>
              <a:rPr lang="en-US" dirty="0" smtClean="0"/>
              <a:t>The Lusitania was a British Luxury liner refitted for the war effort.  It was turned into a hospital ship to ferry wounded soldiers across the English channel.</a:t>
            </a:r>
          </a:p>
          <a:p>
            <a:r>
              <a:rPr lang="en-US" dirty="0" smtClean="0"/>
              <a:t>The attack </a:t>
            </a:r>
            <a:r>
              <a:rPr lang="en-US" dirty="0"/>
              <a:t>on the </a:t>
            </a:r>
            <a:r>
              <a:rPr lang="en-US" dirty="0" smtClean="0"/>
              <a:t>Lusitania</a:t>
            </a:r>
            <a:r>
              <a:rPr lang="en-US" dirty="0"/>
              <a:t> </a:t>
            </a:r>
            <a:r>
              <a:rPr lang="en-US" dirty="0" smtClean="0"/>
              <a:t>was highly publicized.  128 </a:t>
            </a:r>
            <a:r>
              <a:rPr lang="en-US" dirty="0"/>
              <a:t>Americans were killed </a:t>
            </a:r>
            <a:r>
              <a:rPr lang="en-US" dirty="0" smtClean="0"/>
              <a:t>when the Lusitania was struck by German torpedoes… </a:t>
            </a:r>
            <a:r>
              <a:rPr lang="en-US" dirty="0"/>
              <a:t>pushed the American PUBLIC closer to war. </a:t>
            </a:r>
          </a:p>
          <a:p>
            <a:endParaRPr lang="en-US" dirty="0"/>
          </a:p>
        </p:txBody>
      </p:sp>
    </p:spTree>
    <p:extLst>
      <p:ext uri="{BB962C8B-B14F-4D97-AF65-F5344CB8AC3E}">
        <p14:creationId xmlns:p14="http://schemas.microsoft.com/office/powerpoint/2010/main" val="145649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lusitania"/>
          <p:cNvPicPr>
            <a:picLocks noChangeAspect="1" noChangeArrowheads="1"/>
          </p:cNvPicPr>
          <p:nvPr/>
        </p:nvPicPr>
        <p:blipFill>
          <a:blip r:embed="rId2" cstate="print"/>
          <a:srcRect/>
          <a:stretch>
            <a:fillRect/>
          </a:stretch>
        </p:blipFill>
        <p:spPr bwMode="auto">
          <a:xfrm>
            <a:off x="1676400" y="0"/>
            <a:ext cx="56388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28575"/>
            <a:ext cx="8991600" cy="6782235"/>
          </a:xfrm>
        </p:spPr>
      </p:pic>
    </p:spTree>
    <p:extLst>
      <p:ext uri="{BB962C8B-B14F-4D97-AF65-F5344CB8AC3E}">
        <p14:creationId xmlns:p14="http://schemas.microsoft.com/office/powerpoint/2010/main" val="1754157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5607" y="0"/>
            <a:ext cx="7592785" cy="6858000"/>
          </a:xfrm>
        </p:spPr>
      </p:pic>
    </p:spTree>
    <p:extLst>
      <p:ext uri="{BB962C8B-B14F-4D97-AF65-F5344CB8AC3E}">
        <p14:creationId xmlns:p14="http://schemas.microsoft.com/office/powerpoint/2010/main" val="2543320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561807"/>
          </a:xfrm>
        </p:spPr>
      </p:pic>
    </p:spTree>
    <p:extLst>
      <p:ext uri="{BB962C8B-B14F-4D97-AF65-F5344CB8AC3E}">
        <p14:creationId xmlns:p14="http://schemas.microsoft.com/office/powerpoint/2010/main" val="799542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Neutrality</a:t>
            </a:r>
            <a:endParaRPr lang="en-US" dirty="0"/>
          </a:p>
        </p:txBody>
      </p:sp>
      <p:sp>
        <p:nvSpPr>
          <p:cNvPr id="3" name="Content Placeholder 2"/>
          <p:cNvSpPr>
            <a:spLocks noGrp="1"/>
          </p:cNvSpPr>
          <p:nvPr>
            <p:ph idx="1"/>
          </p:nvPr>
        </p:nvSpPr>
        <p:spPr/>
        <p:txBody>
          <a:bodyPr/>
          <a:lstStyle/>
          <a:p>
            <a:r>
              <a:rPr lang="en-US" dirty="0" smtClean="0"/>
              <a:t>From the outset of this European conflict, Americans viewed it as just that, a EUROPEAN problem and saw no reason for involvement. </a:t>
            </a:r>
          </a:p>
          <a:p>
            <a:r>
              <a:rPr lang="en-US" dirty="0" smtClean="0"/>
              <a:t>The Wilson administration clearly stated its position of Neutrality.</a:t>
            </a:r>
          </a:p>
          <a:p>
            <a:r>
              <a:rPr lang="en-US" dirty="0" smtClean="0"/>
              <a:t>The US would trade with ALL European Empires </a:t>
            </a:r>
            <a:r>
              <a:rPr lang="en-US" i="1" dirty="0" smtClean="0"/>
              <a:t>EQUALLY</a:t>
            </a:r>
            <a:r>
              <a:rPr lang="en-US" dirty="0" smtClean="0"/>
              <a:t>  ;) </a:t>
            </a:r>
            <a:endParaRPr lang="en-US" dirty="0" smtClean="0"/>
          </a:p>
          <a:p>
            <a:pPr marL="0" indent="0">
              <a:buNone/>
            </a:pPr>
            <a:endParaRPr lang="en-US" dirty="0"/>
          </a:p>
        </p:txBody>
      </p:sp>
    </p:spTree>
    <p:extLst>
      <p:ext uri="{BB962C8B-B14F-4D97-AF65-F5344CB8AC3E}">
        <p14:creationId xmlns:p14="http://schemas.microsoft.com/office/powerpoint/2010/main" val="43505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Business Interests</a:t>
            </a:r>
            <a:endParaRPr lang="en-US" dirty="0"/>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dirty="0" smtClean="0"/>
              <a:t>American industries were PROFITTING from the war.  We sold products to ALL sides of the war in greater quantities than ever before… the needed stuff that they couldn’t produce themselves because they were too busy waging war.</a:t>
            </a:r>
          </a:p>
          <a:p>
            <a:r>
              <a:rPr lang="en-US" dirty="0" smtClean="0"/>
              <a:t>Much of that profit was being lent to our allies… getting that investment back meant it was necessary to make sure our allies WON the war.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4650581" cy="6858000"/>
          </a:xfrm>
          <a:prstGeom prst="rect">
            <a:avLst/>
          </a:prstGeom>
        </p:spPr>
      </p:pic>
    </p:spTree>
    <p:extLst>
      <p:ext uri="{BB962C8B-B14F-4D97-AF65-F5344CB8AC3E}">
        <p14:creationId xmlns:p14="http://schemas.microsoft.com/office/powerpoint/2010/main" val="431855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Zimmerman Telegram</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Sent from the German consulate intended for the MEXICAN government… WHY?</a:t>
            </a:r>
          </a:p>
          <a:p>
            <a:r>
              <a:rPr lang="en-US" dirty="0" smtClean="0"/>
              <a:t>Promised Mexico would retrieve lands lost to the US in the Mexican-American war if they would help Germany in a future attack on the US.</a:t>
            </a:r>
          </a:p>
          <a:p>
            <a:r>
              <a:rPr lang="en-US" dirty="0" smtClean="0"/>
              <a:t>Intercepted </a:t>
            </a:r>
            <a:r>
              <a:rPr lang="en-US" dirty="0" smtClean="0"/>
              <a:t> by the Brits and </a:t>
            </a:r>
            <a:r>
              <a:rPr lang="en-US" dirty="0" smtClean="0"/>
              <a:t>publicized in the US… MAJOR push toward war with Germany.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0"/>
            <a:ext cx="6379535" cy="6858000"/>
          </a:xfrm>
        </p:spPr>
      </p:pic>
    </p:spTree>
    <p:extLst>
      <p:ext uri="{BB962C8B-B14F-4D97-AF65-F5344CB8AC3E}">
        <p14:creationId xmlns:p14="http://schemas.microsoft.com/office/powerpoint/2010/main" val="253650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Russia Exits the War in 1917</a:t>
            </a:r>
            <a:endParaRPr lang="en-US" dirty="0"/>
          </a:p>
        </p:txBody>
      </p:sp>
      <p:sp>
        <p:nvSpPr>
          <p:cNvPr id="3" name="Content Placeholder 2"/>
          <p:cNvSpPr>
            <a:spLocks noGrp="1"/>
          </p:cNvSpPr>
          <p:nvPr>
            <p:ph idx="1"/>
          </p:nvPr>
        </p:nvSpPr>
        <p:spPr>
          <a:xfrm>
            <a:off x="152400" y="1417638"/>
            <a:ext cx="8839200" cy="5211762"/>
          </a:xfrm>
        </p:spPr>
        <p:txBody>
          <a:bodyPr>
            <a:normAutofit fontScale="92500" lnSpcReduction="10000"/>
          </a:bodyPr>
          <a:lstStyle/>
          <a:p>
            <a:r>
              <a:rPr lang="en-US" dirty="0" smtClean="0"/>
              <a:t>Long-standing political, social, and economic issues in Russia, combined with the strain of the war, pushed Russia into a VERY transformative revolution… as a result, Russia exited the war effort.</a:t>
            </a:r>
            <a:endParaRPr lang="en-US" dirty="0" smtClean="0"/>
          </a:p>
          <a:p>
            <a:r>
              <a:rPr lang="en-US" dirty="0" smtClean="0"/>
              <a:t>Russia leaving </a:t>
            </a:r>
            <a:r>
              <a:rPr lang="en-US" dirty="0" smtClean="0"/>
              <a:t>meant that Germany was no longer split between two battle fronts.  They were able to focus their entire military on the French and British empires… they were WINNING</a:t>
            </a:r>
            <a:r>
              <a:rPr lang="en-US" dirty="0" smtClean="0"/>
              <a:t>!</a:t>
            </a:r>
          </a:p>
          <a:p>
            <a:endParaRPr lang="en-US" dirty="0"/>
          </a:p>
          <a:p>
            <a:endParaRPr lang="en-US" dirty="0" smtClean="0"/>
          </a:p>
          <a:p>
            <a:pPr lvl="7"/>
            <a:r>
              <a:rPr lang="en-US" dirty="0" smtClean="0"/>
              <a:t>Lets look at the Russian </a:t>
            </a:r>
            <a:r>
              <a:rPr lang="en-US" smtClean="0"/>
              <a:t>Revolution </a:t>
            </a:r>
            <a:r>
              <a:rPr lang="en-US" smtClean="0"/>
              <a:t>now...</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Sinking of the </a:t>
            </a:r>
            <a:r>
              <a:rPr lang="en-US" i="1" dirty="0" smtClean="0"/>
              <a:t>City of Memphis </a:t>
            </a:r>
            <a:r>
              <a:rPr lang="en-US" dirty="0" smtClean="0"/>
              <a:t>and the </a:t>
            </a:r>
            <a:r>
              <a:rPr lang="en-US" i="1" dirty="0" err="1" smtClean="0"/>
              <a:t>Vigilancia</a:t>
            </a:r>
            <a:endParaRPr lang="en-US" i="1" dirty="0"/>
          </a:p>
        </p:txBody>
      </p:sp>
      <p:sp>
        <p:nvSpPr>
          <p:cNvPr id="3" name="Content Placeholder 2"/>
          <p:cNvSpPr>
            <a:spLocks noGrp="1"/>
          </p:cNvSpPr>
          <p:nvPr>
            <p:ph idx="1"/>
          </p:nvPr>
        </p:nvSpPr>
        <p:spPr/>
        <p:txBody>
          <a:bodyPr/>
          <a:lstStyle/>
          <a:p>
            <a:r>
              <a:rPr lang="en-US" dirty="0" smtClean="0"/>
              <a:t>Between March 16 and 18</a:t>
            </a:r>
            <a:r>
              <a:rPr lang="en-US" baseline="30000" dirty="0" smtClean="0"/>
              <a:t>th</a:t>
            </a:r>
            <a:r>
              <a:rPr lang="en-US" dirty="0" smtClean="0"/>
              <a:t> the German navy, despite signing the Sussex Pledge, torpedoed and sank two US ships… that was the last straw for President Wilson.</a:t>
            </a:r>
          </a:p>
          <a:p>
            <a:r>
              <a:rPr lang="en-US" dirty="0" smtClean="0"/>
              <a:t>A war resolution was passed through Congress and signed by the president on April 6, 1917. War with Germany was declared.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9525"/>
            <a:ext cx="7315200" cy="6881707"/>
          </a:xfrm>
        </p:spPr>
      </p:pic>
    </p:spTree>
    <p:extLst>
      <p:ext uri="{BB962C8B-B14F-4D97-AF65-F5344CB8AC3E}">
        <p14:creationId xmlns:p14="http://schemas.microsoft.com/office/powerpoint/2010/main" val="4081321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War</a:t>
            </a:r>
            <a:endParaRPr lang="en-US" dirty="0"/>
          </a:p>
        </p:txBody>
      </p:sp>
      <p:sp>
        <p:nvSpPr>
          <p:cNvPr id="3" name="Content Placeholder 2"/>
          <p:cNvSpPr>
            <a:spLocks noGrp="1"/>
          </p:cNvSpPr>
          <p:nvPr>
            <p:ph idx="1"/>
          </p:nvPr>
        </p:nvSpPr>
        <p:spPr/>
        <p:txBody>
          <a:bodyPr/>
          <a:lstStyle/>
          <a:p>
            <a:r>
              <a:rPr lang="en-US" dirty="0" smtClean="0"/>
              <a:t>Selective Service Act</a:t>
            </a:r>
          </a:p>
          <a:p>
            <a:r>
              <a:rPr lang="en-US" dirty="0" smtClean="0"/>
              <a:t>American Expeditionary Force</a:t>
            </a:r>
          </a:p>
          <a:p>
            <a:r>
              <a:rPr lang="en-US" dirty="0" smtClean="0"/>
              <a:t>Training</a:t>
            </a:r>
          </a:p>
          <a:p>
            <a:r>
              <a:rPr lang="en-US" dirty="0" smtClean="0"/>
              <a:t>Doughboys</a:t>
            </a:r>
          </a:p>
          <a:p>
            <a:r>
              <a:rPr lang="en-US" dirty="0" smtClean="0"/>
              <a:t>Convoy System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Selective Service Act</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Going to war meant building an ARMY.  Our standing army at that time was comparatively small compared to today.</a:t>
            </a:r>
          </a:p>
          <a:p>
            <a:r>
              <a:rPr lang="en-US" dirty="0" smtClean="0"/>
              <a:t>Congress passed the </a:t>
            </a:r>
            <a:r>
              <a:rPr lang="en-US" dirty="0" smtClean="0">
                <a:solidFill>
                  <a:srgbClr val="FFC000"/>
                </a:solidFill>
              </a:rPr>
              <a:t>Selective Service Act </a:t>
            </a:r>
            <a:r>
              <a:rPr lang="en-US" dirty="0" smtClean="0"/>
              <a:t>authorizing a DRAFT of young men for military service.  24 Million registered, 3 million drawn in a lottery for service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9525"/>
            <a:ext cx="5105400" cy="6818566"/>
          </a:xfrm>
        </p:spPr>
      </p:pic>
    </p:spTree>
    <p:extLst>
      <p:ext uri="{BB962C8B-B14F-4D97-AF65-F5344CB8AC3E}">
        <p14:creationId xmlns:p14="http://schemas.microsoft.com/office/powerpoint/2010/main" val="65831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1916 Election</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Wilson will win reelection because of his strong neutrality stance.  His campaign slogan was “</a:t>
            </a:r>
            <a:r>
              <a:rPr lang="en-US" dirty="0" smtClean="0">
                <a:solidFill>
                  <a:srgbClr val="FFC000"/>
                </a:solidFill>
              </a:rPr>
              <a:t>He Kept Us Out of War</a:t>
            </a:r>
            <a:r>
              <a:rPr lang="en-US" dirty="0" smtClean="0"/>
              <a:t>”!</a:t>
            </a:r>
            <a:endParaRPr lang="en-US" dirty="0"/>
          </a:p>
        </p:txBody>
      </p:sp>
    </p:spTree>
    <p:extLst>
      <p:ext uri="{BB962C8B-B14F-4D97-AF65-F5344CB8AC3E}">
        <p14:creationId xmlns:p14="http://schemas.microsoft.com/office/powerpoint/2010/main" val="3045864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65550"/>
            <a:ext cx="4419600" cy="6933075"/>
          </a:xfrm>
        </p:spPr>
      </p:pic>
    </p:spTree>
    <p:extLst>
      <p:ext uri="{BB962C8B-B14F-4D97-AF65-F5344CB8AC3E}">
        <p14:creationId xmlns:p14="http://schemas.microsoft.com/office/powerpoint/2010/main" val="1296102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38-01"/>
          <p:cNvPicPr>
            <a:picLocks noChangeAspect="1" noChangeArrowheads="1"/>
          </p:cNvPicPr>
          <p:nvPr/>
        </p:nvPicPr>
        <p:blipFill>
          <a:blip r:embed="rId2" cstate="print"/>
          <a:srcRect/>
          <a:stretch>
            <a:fillRect/>
          </a:stretch>
        </p:blipFill>
        <p:spPr bwMode="auto">
          <a:xfrm>
            <a:off x="1905000" y="0"/>
            <a:ext cx="4572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American Expeditionary Force</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The AEF was made up of volunteers for the war effort (today’s National Guard)</a:t>
            </a:r>
          </a:p>
          <a:p>
            <a:r>
              <a:rPr lang="en-US" dirty="0" smtClean="0"/>
              <a:t>As many as 25 thousand of these were women who served a wide variety of non-combat roles important to the war effort.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Training for War</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Training camps were set up all over the country.</a:t>
            </a:r>
          </a:p>
          <a:p>
            <a:r>
              <a:rPr lang="en-US" dirty="0" smtClean="0"/>
              <a:t>Draftees and volunteers were trained how to use their equipment: bayonets, gas masks, grenades, and learn tactics of warfare.</a:t>
            </a:r>
          </a:p>
          <a:p>
            <a:r>
              <a:rPr lang="en-US" dirty="0" smtClean="0"/>
              <a:t>British officers were sent over to teach about trench warfare.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74638"/>
            <a:ext cx="2743200" cy="1143000"/>
          </a:xfrm>
        </p:spPr>
        <p:txBody>
          <a:bodyPr/>
          <a:lstStyle/>
          <a:p>
            <a:r>
              <a:rPr lang="en-US" dirty="0" smtClean="0"/>
              <a:t>Doughboys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5410200" cy="68168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79538"/>
            <a:ext cx="3616148" cy="50974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32088"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048000"/>
            <a:ext cx="4715347" cy="381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048000"/>
            <a:ext cx="3505200" cy="3817103"/>
          </a:xfrm>
          <a:prstGeom prst="rect">
            <a:avLst/>
          </a:prstGeom>
        </p:spPr>
      </p:pic>
    </p:spTree>
    <p:extLst>
      <p:ext uri="{BB962C8B-B14F-4D97-AF65-F5344CB8AC3E}">
        <p14:creationId xmlns:p14="http://schemas.microsoft.com/office/powerpoint/2010/main" val="259690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6" y="808038"/>
            <a:ext cx="9169831" cy="5410200"/>
          </a:xfrm>
        </p:spPr>
      </p:pic>
    </p:spTree>
    <p:extLst>
      <p:ext uri="{BB962C8B-B14F-4D97-AF65-F5344CB8AC3E}">
        <p14:creationId xmlns:p14="http://schemas.microsoft.com/office/powerpoint/2010/main" val="368675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6" y="38100"/>
            <a:ext cx="8229600" cy="1143000"/>
          </a:xfrm>
        </p:spPr>
        <p:txBody>
          <a:bodyPr/>
          <a:lstStyle/>
          <a:p>
            <a:r>
              <a:rPr lang="en-US" dirty="0" smtClean="0"/>
              <a:t>Convoy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4" y="1143000"/>
            <a:ext cx="9115425" cy="578259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2" y="457200"/>
            <a:ext cx="9152632" cy="5145087"/>
          </a:xfrm>
        </p:spPr>
      </p:pic>
    </p:spTree>
    <p:extLst>
      <p:ext uri="{BB962C8B-B14F-4D97-AF65-F5344CB8AC3E}">
        <p14:creationId xmlns:p14="http://schemas.microsoft.com/office/powerpoint/2010/main" val="184002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WWII_001"/>
          <p:cNvPicPr>
            <a:picLocks noChangeAspect="1" noChangeArrowheads="1"/>
          </p:cNvPicPr>
          <p:nvPr/>
        </p:nvPicPr>
        <p:blipFill>
          <a:blip r:embed="rId2" cstate="print"/>
          <a:srcRect/>
          <a:stretch>
            <a:fillRect/>
          </a:stretch>
        </p:blipFill>
        <p:spPr bwMode="auto">
          <a:xfrm>
            <a:off x="1981200" y="0"/>
            <a:ext cx="490855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6988272" cy="6781800"/>
          </a:xfrm>
          <a:prstGeom prst="rect">
            <a:avLst/>
          </a:prstGeom>
        </p:spPr>
      </p:pic>
    </p:spTree>
    <p:extLst>
      <p:ext uri="{BB962C8B-B14F-4D97-AF65-F5344CB8AC3E}">
        <p14:creationId xmlns:p14="http://schemas.microsoft.com/office/powerpoint/2010/main" val="2591652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Preparedness Movement</a:t>
            </a:r>
            <a:endParaRPr lang="en-US" dirty="0">
              <a:solidFill>
                <a:srgbClr val="FFC000"/>
              </a:solidFill>
            </a:endParaRPr>
          </a:p>
        </p:txBody>
      </p:sp>
      <p:sp>
        <p:nvSpPr>
          <p:cNvPr id="3" name="Content Placeholder 2"/>
          <p:cNvSpPr>
            <a:spLocks noGrp="1"/>
          </p:cNvSpPr>
          <p:nvPr>
            <p:ph idx="1"/>
          </p:nvPr>
        </p:nvSpPr>
        <p:spPr>
          <a:xfrm>
            <a:off x="228600" y="1295400"/>
            <a:ext cx="8686800" cy="5029200"/>
          </a:xfrm>
        </p:spPr>
        <p:txBody>
          <a:bodyPr>
            <a:normAutofit fontScale="85000" lnSpcReduction="20000"/>
          </a:bodyPr>
          <a:lstStyle/>
          <a:p>
            <a:r>
              <a:rPr lang="en-US" dirty="0" smtClean="0"/>
              <a:t>Not all Americans felt that the US could remain neutral, for several reasons:</a:t>
            </a:r>
          </a:p>
          <a:p>
            <a:pPr lvl="1"/>
            <a:r>
              <a:rPr lang="en-US" dirty="0" smtClean="0"/>
              <a:t>If our allies in Europe lose, it would be very bad for the US politically.</a:t>
            </a:r>
          </a:p>
          <a:p>
            <a:pPr lvl="1"/>
            <a:r>
              <a:rPr lang="en-US" dirty="0" smtClean="0"/>
              <a:t>If the war threatens our ability to trade with European or other world markets.</a:t>
            </a:r>
          </a:p>
          <a:p>
            <a:pPr lvl="1"/>
            <a:r>
              <a:rPr lang="en-US" dirty="0" smtClean="0"/>
              <a:t>If democratic institutions are threatened, we might be the only force who could save them.</a:t>
            </a:r>
          </a:p>
          <a:p>
            <a:pPr marL="457200" lvl="1" indent="0">
              <a:buNone/>
            </a:pPr>
            <a:endParaRPr lang="en-US" dirty="0" smtClean="0"/>
          </a:p>
          <a:p>
            <a:r>
              <a:rPr lang="en-US" dirty="0" smtClean="0"/>
              <a:t>For these and other reasons, Americans with these concerns formed the Preparedness Movement.  They wanted the US to invest in Military Equipment and train a standing army to have ready should it become necessary for the US to become involved.</a:t>
            </a:r>
            <a:endParaRPr lang="en-US" dirty="0"/>
          </a:p>
        </p:txBody>
      </p:sp>
    </p:spTree>
    <p:extLst>
      <p:ext uri="{BB962C8B-B14F-4D97-AF65-F5344CB8AC3E}">
        <p14:creationId xmlns:p14="http://schemas.microsoft.com/office/powerpoint/2010/main" val="3152419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National Security League</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To promote their views, the Preparedness movement created the “</a:t>
            </a:r>
            <a:r>
              <a:rPr lang="en-US" dirty="0" smtClean="0">
                <a:solidFill>
                  <a:srgbClr val="FFC000"/>
                </a:solidFill>
              </a:rPr>
              <a:t>National Security League</a:t>
            </a:r>
            <a:r>
              <a:rPr lang="en-US" dirty="0" smtClean="0"/>
              <a:t>”, designed to “inform” and involve Americans.  The </a:t>
            </a:r>
            <a:r>
              <a:rPr lang="en-US" i="1" dirty="0" smtClean="0"/>
              <a:t>information</a:t>
            </a:r>
            <a:r>
              <a:rPr lang="en-US" dirty="0" smtClean="0"/>
              <a:t> spread by the League was almost entirely fear-mongering propaganda… so it was pretty effective.</a:t>
            </a:r>
          </a:p>
          <a:p>
            <a:r>
              <a:rPr lang="en-US" dirty="0" smtClean="0"/>
              <a:t>When America eventually did enter the war, the League gained a level of legitimacy and authority… membership was a way of showing support for the war effort.</a:t>
            </a:r>
            <a:endParaRPr lang="en-US" dirty="0"/>
          </a:p>
        </p:txBody>
      </p:sp>
    </p:spTree>
    <p:extLst>
      <p:ext uri="{BB962C8B-B14F-4D97-AF65-F5344CB8AC3E}">
        <p14:creationId xmlns:p14="http://schemas.microsoft.com/office/powerpoint/2010/main" val="77904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525"/>
            <a:ext cx="8382000" cy="7413173"/>
          </a:xfrm>
        </p:spPr>
      </p:pic>
    </p:spTree>
    <p:extLst>
      <p:ext uri="{BB962C8B-B14F-4D97-AF65-F5344CB8AC3E}">
        <p14:creationId xmlns:p14="http://schemas.microsoft.com/office/powerpoint/2010/main" val="39738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Peace Movement</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Consisting mainly of former Populists, progressives, and Social reformers… lots of women too.</a:t>
            </a:r>
          </a:p>
          <a:p>
            <a:r>
              <a:rPr lang="en-US" dirty="0" smtClean="0"/>
              <a:t>To their mind, there was no good argument for involvement in the European conflict.</a:t>
            </a:r>
          </a:p>
          <a:p>
            <a:r>
              <a:rPr lang="en-US" dirty="0" smtClean="0"/>
              <a:t>Their response to the Preparedness Movement was that if they wanted to prepare for war, there should be a special tax on the Arms manufacturers to pay for it, rather than taxing the public. </a:t>
            </a:r>
            <a:endParaRPr lang="en-US" dirty="0"/>
          </a:p>
        </p:txBody>
      </p:sp>
    </p:spTree>
    <p:extLst>
      <p:ext uri="{BB962C8B-B14F-4D97-AF65-F5344CB8AC3E}">
        <p14:creationId xmlns:p14="http://schemas.microsoft.com/office/powerpoint/2010/main" val="392267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The American Union Against Militarism</a:t>
            </a:r>
            <a:endParaRPr lang="en-US" dirty="0">
              <a:solidFill>
                <a:srgbClr val="FFC000"/>
              </a:solidFill>
            </a:endParaRPr>
          </a:p>
        </p:txBody>
      </p:sp>
      <p:sp>
        <p:nvSpPr>
          <p:cNvPr id="3" name="Content Placeholder 2"/>
          <p:cNvSpPr>
            <a:spLocks noGrp="1"/>
          </p:cNvSpPr>
          <p:nvPr>
            <p:ph idx="1"/>
          </p:nvPr>
        </p:nvSpPr>
        <p:spPr>
          <a:xfrm>
            <a:off x="0" y="1533298"/>
            <a:ext cx="6248400" cy="4906963"/>
          </a:xfrm>
        </p:spPr>
        <p:txBody>
          <a:bodyPr/>
          <a:lstStyle/>
          <a:p>
            <a:r>
              <a:rPr lang="en-US" dirty="0" smtClean="0"/>
              <a:t>Like the Preparedness Movement, the Peace Movement had its own activist organization to promote its views… the “</a:t>
            </a:r>
            <a:r>
              <a:rPr lang="en-US" dirty="0" smtClean="0">
                <a:solidFill>
                  <a:srgbClr val="FFC000"/>
                </a:solidFill>
              </a:rPr>
              <a:t>American Union Against Militarism</a:t>
            </a:r>
            <a:r>
              <a:rPr lang="en-US" dirty="0" smtClean="0"/>
              <a:t>”  The organization was popular among Progressives, Populists, and Women’s organizations.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76475"/>
            <a:ext cx="2971800" cy="4163786"/>
          </a:xfrm>
          <a:prstGeom prst="rect">
            <a:avLst/>
          </a:prstGeom>
        </p:spPr>
      </p:pic>
    </p:spTree>
    <p:extLst>
      <p:ext uri="{BB962C8B-B14F-4D97-AF65-F5344CB8AC3E}">
        <p14:creationId xmlns:p14="http://schemas.microsoft.com/office/powerpoint/2010/main" val="260804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951</Words>
  <Application>Microsoft Office PowerPoint</Application>
  <PresentationFormat>On-screen Show (4:3)</PresentationFormat>
  <Paragraphs>69</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US Enters the War</vt:lpstr>
      <vt:lpstr>American Neutrality</vt:lpstr>
      <vt:lpstr>The 1916 Election</vt:lpstr>
      <vt:lpstr>PowerPoint Presentation</vt:lpstr>
      <vt:lpstr>The Preparedness Movement</vt:lpstr>
      <vt:lpstr>The National Security League</vt:lpstr>
      <vt:lpstr>PowerPoint Presentation</vt:lpstr>
      <vt:lpstr>The Peace Movement</vt:lpstr>
      <vt:lpstr>The American Union Against Militarism</vt:lpstr>
      <vt:lpstr>PowerPoint Presentation</vt:lpstr>
      <vt:lpstr>PowerPoint Presentation</vt:lpstr>
      <vt:lpstr>Pressures to End Neutrality:</vt:lpstr>
      <vt:lpstr>German U-Boats:</vt:lpstr>
      <vt:lpstr>PowerPoint Presentation</vt:lpstr>
      <vt:lpstr>The Sinking of the Lusitania</vt:lpstr>
      <vt:lpstr>PowerPoint Presentation</vt:lpstr>
      <vt:lpstr>PowerPoint Presentation</vt:lpstr>
      <vt:lpstr>PowerPoint Presentation</vt:lpstr>
      <vt:lpstr>PowerPoint Presentation</vt:lpstr>
      <vt:lpstr>US Business Interests</vt:lpstr>
      <vt:lpstr>PowerPoint Presentation</vt:lpstr>
      <vt:lpstr>The Zimmerman Telegram</vt:lpstr>
      <vt:lpstr>PowerPoint Presentation</vt:lpstr>
      <vt:lpstr>Russia Exits the War in 1917</vt:lpstr>
      <vt:lpstr>The Sinking of the City of Memphis and the Vigilancia</vt:lpstr>
      <vt:lpstr>PowerPoint Presentation</vt:lpstr>
      <vt:lpstr>Preparing for War</vt:lpstr>
      <vt:lpstr>Selective Service Act</vt:lpstr>
      <vt:lpstr>PowerPoint Presentation</vt:lpstr>
      <vt:lpstr>PowerPoint Presentation</vt:lpstr>
      <vt:lpstr>PowerPoint Presentation</vt:lpstr>
      <vt:lpstr>American Expeditionary Force</vt:lpstr>
      <vt:lpstr>Training for War</vt:lpstr>
      <vt:lpstr>Doughboys</vt:lpstr>
      <vt:lpstr>PowerPoint Presentation</vt:lpstr>
      <vt:lpstr>PowerPoint Presentation</vt:lpstr>
      <vt:lpstr>Convoy System</vt:lpstr>
      <vt:lpstr>PowerPoint Presentation</vt:lpstr>
      <vt:lpstr>PowerPoint Presentation</vt:lpstr>
    </vt:vector>
  </TitlesOfParts>
  <Company>ESC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ESC</dc:creator>
  <cp:lastModifiedBy>Jesse Sutton</cp:lastModifiedBy>
  <cp:revision>22</cp:revision>
  <dcterms:created xsi:type="dcterms:W3CDTF">2012-12-04T12:26:36Z</dcterms:created>
  <dcterms:modified xsi:type="dcterms:W3CDTF">2015-01-09T12:11:51Z</dcterms:modified>
</cp:coreProperties>
</file>