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59" r:id="rId4"/>
    <p:sldId id="261" r:id="rId5"/>
    <p:sldId id="262" r:id="rId6"/>
    <p:sldId id="263" r:id="rId7"/>
    <p:sldId id="264" r:id="rId8"/>
    <p:sldId id="260" r:id="rId9"/>
    <p:sldId id="267" r:id="rId10"/>
    <p:sldId id="266" r:id="rId11"/>
    <p:sldId id="269" r:id="rId12"/>
    <p:sldId id="265" r:id="rId13"/>
    <p:sldId id="270" r:id="rId14"/>
    <p:sldId id="275" r:id="rId15"/>
    <p:sldId id="277" r:id="rId16"/>
    <p:sldId id="276" r:id="rId17"/>
    <p:sldId id="273" r:id="rId18"/>
    <p:sldId id="271" r:id="rId19"/>
    <p:sldId id="272" r:id="rId20"/>
    <p:sldId id="279" r:id="rId21"/>
    <p:sldId id="311" r:id="rId22"/>
    <p:sldId id="313" r:id="rId23"/>
    <p:sldId id="312" r:id="rId24"/>
    <p:sldId id="280" r:id="rId25"/>
    <p:sldId id="309" r:id="rId26"/>
    <p:sldId id="310" r:id="rId27"/>
    <p:sldId id="278" r:id="rId28"/>
    <p:sldId id="283" r:id="rId29"/>
    <p:sldId id="282" r:id="rId30"/>
    <p:sldId id="291" r:id="rId31"/>
    <p:sldId id="281" r:id="rId32"/>
    <p:sldId id="286" r:id="rId33"/>
    <p:sldId id="284" r:id="rId34"/>
    <p:sldId id="285" r:id="rId35"/>
    <p:sldId id="288" r:id="rId36"/>
    <p:sldId id="315" r:id="rId37"/>
    <p:sldId id="287" r:id="rId38"/>
    <p:sldId id="314" r:id="rId39"/>
    <p:sldId id="290" r:id="rId40"/>
    <p:sldId id="300" r:id="rId41"/>
    <p:sldId id="301" r:id="rId42"/>
    <p:sldId id="303" r:id="rId43"/>
    <p:sldId id="304" r:id="rId44"/>
    <p:sldId id="302" r:id="rId45"/>
    <p:sldId id="293" r:id="rId46"/>
    <p:sldId id="294" r:id="rId47"/>
    <p:sldId id="295" r:id="rId48"/>
    <p:sldId id="305" r:id="rId49"/>
    <p:sldId id="292" r:id="rId50"/>
    <p:sldId id="307" r:id="rId51"/>
    <p:sldId id="308" r:id="rId52"/>
    <p:sldId id="306" r:id="rId53"/>
    <p:sldId id="296" r:id="rId54"/>
    <p:sldId id="289" r:id="rId55"/>
    <p:sldId id="268" r:id="rId56"/>
    <p:sldId id="298" r:id="rId57"/>
    <p:sldId id="299" r:id="rId58"/>
    <p:sldId id="297" r:id="rId59"/>
    <p:sldId id="316" r:id="rId60"/>
    <p:sldId id="317" r:id="rId61"/>
    <p:sldId id="318" r:id="rId62"/>
    <p:sldId id="31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CBC03-4C36-49B5-AF87-0616E37C79B8}"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CBC03-4C36-49B5-AF87-0616E37C79B8}"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CBC03-4C36-49B5-AF87-0616E37C79B8}"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BC20880-F6B9-4328-BFE2-1AFF85B68D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CBC03-4C36-49B5-AF87-0616E37C79B8}"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CBC03-4C36-49B5-AF87-0616E37C79B8}"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CBC03-4C36-49B5-AF87-0616E37C79B8}"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CBC03-4C36-49B5-AF87-0616E37C79B8}"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CBC03-4C36-49B5-AF87-0616E37C79B8}"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CBC03-4C36-49B5-AF87-0616E37C79B8}"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CBC03-4C36-49B5-AF87-0616E37C79B8}"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CBC03-4C36-49B5-AF87-0616E37C79B8}"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0F16C-5A6A-4D77-AC86-122B42DCB2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CBC03-4C36-49B5-AF87-0616E37C79B8}"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0F16C-5A6A-4D77-AC86-122B42DCB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psmUCtsd2o"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3A%2F%2Fwww.historywiz.com%2Fboxers.htm&amp;ei=0AJ_VMaVD4ejNsfng-AC&amp;bvm=bv.80642063,d.eXY&amp;psig=AFQjCNFWlfKjmbLw_TTwq-mE55dixBBUBA&amp;ust=1417696303315644" TargetMode="External"/><Relationship Id="rId2" Type="http://schemas.openxmlformats.org/officeDocument/2006/relationships/hyperlink" Target="http://www.google.com/url?sa=i&amp;rct=j&amp;q=&amp;esrc=s&amp;frm=1&amp;source=images&amp;cd=&amp;cad=rja&amp;uact=8&amp;ved=0CAcQjRw&amp;url=http%3A%2F%2Fwww.history.com%2Ftopics%2Fboxer-rebellion&amp;ei=swJ_VJyVKMirNoLYg-AK&amp;bvm=bv.80642063,d.eXY&amp;psig=AFQjCNFWlfKjmbLw_TTwq-mE55dixBBUBA&amp;ust=14176963033156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52400"/>
            <a:ext cx="7772400" cy="1371600"/>
          </a:xfrm>
        </p:spPr>
        <p:txBody>
          <a:bodyPr/>
          <a:lstStyle/>
          <a:p>
            <a:pPr eaLnBrk="1" hangingPunct="1"/>
            <a:r>
              <a:rPr lang="en-US" b="1" dirty="0" smtClean="0">
                <a:latin typeface="Batang"/>
                <a:ea typeface="Batang"/>
                <a:cs typeface="Batang"/>
              </a:rPr>
              <a:t>US Becomes a World Power</a:t>
            </a:r>
          </a:p>
        </p:txBody>
      </p:sp>
      <p:sp>
        <p:nvSpPr>
          <p:cNvPr id="13314" name="Subtitle 2"/>
          <p:cNvSpPr>
            <a:spLocks noGrp="1"/>
          </p:cNvSpPr>
          <p:nvPr>
            <p:ph type="subTitle" idx="1"/>
          </p:nvPr>
        </p:nvSpPr>
        <p:spPr>
          <a:xfrm>
            <a:off x="1447800" y="5181600"/>
            <a:ext cx="6400800" cy="1371600"/>
          </a:xfrm>
        </p:spPr>
        <p:txBody>
          <a:bodyPr/>
          <a:lstStyle/>
          <a:p>
            <a:pPr eaLnBrk="1" hangingPunct="1"/>
            <a:endParaRPr lang="en-US" dirty="0" smtClean="0">
              <a:solidFill>
                <a:schemeClr val="tx1"/>
              </a:solidFill>
            </a:endParaRPr>
          </a:p>
        </p:txBody>
      </p:sp>
      <p:pic>
        <p:nvPicPr>
          <p:cNvPr id="13315" name="Picture 2" descr="http://2.bp.blogspot.com/_rX_RmRY1P2I/SYT4ceaaJzI/AAAAAAAAAHI/MBnlpfuzQSg/s400/AmericanImperialism.jpg"/>
          <p:cNvPicPr>
            <a:picLocks noChangeAspect="1" noChangeArrowheads="1"/>
          </p:cNvPicPr>
          <p:nvPr/>
        </p:nvPicPr>
        <p:blipFill>
          <a:blip r:embed="rId2" cstate="print"/>
          <a:srcRect/>
          <a:stretch>
            <a:fillRect/>
          </a:stretch>
        </p:blipFill>
        <p:spPr bwMode="auto">
          <a:xfrm>
            <a:off x="2133600" y="1371600"/>
            <a:ext cx="4267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Fear of Competition</a:t>
            </a:r>
          </a:p>
        </p:txBody>
      </p:sp>
      <p:sp>
        <p:nvSpPr>
          <p:cNvPr id="8195" name="Rectangle 3"/>
          <p:cNvSpPr>
            <a:spLocks noGrp="1" noChangeArrowheads="1"/>
          </p:cNvSpPr>
          <p:nvPr>
            <p:ph type="body" idx="1"/>
          </p:nvPr>
        </p:nvSpPr>
        <p:spPr>
          <a:xfrm>
            <a:off x="342900" y="1924050"/>
            <a:ext cx="4624388" cy="4462463"/>
          </a:xfrm>
        </p:spPr>
        <p:txBody>
          <a:bodyPr/>
          <a:lstStyle/>
          <a:p>
            <a:r>
              <a:rPr lang="en-US" sz="3000" dirty="0"/>
              <a:t>In the United States, a growing number of policy makers, bankers, manufacturers, and trade unions grew fearful that the country might be closed out in the struggle for global </a:t>
            </a:r>
            <a:r>
              <a:rPr lang="en-US" sz="3000" dirty="0">
                <a:solidFill>
                  <a:srgbClr val="C00000"/>
                </a:solidFill>
              </a:rPr>
              <a:t>markets</a:t>
            </a:r>
            <a:r>
              <a:rPr lang="en-US" sz="3000" dirty="0"/>
              <a:t> and </a:t>
            </a:r>
            <a:r>
              <a:rPr lang="en-US" sz="3000" dirty="0">
                <a:solidFill>
                  <a:srgbClr val="C00000"/>
                </a:solidFill>
              </a:rPr>
              <a:t>raw materials</a:t>
            </a:r>
            <a:r>
              <a:rPr lang="en-US" sz="3000" dirty="0"/>
              <a:t>.</a:t>
            </a:r>
          </a:p>
        </p:txBody>
      </p:sp>
      <p:pic>
        <p:nvPicPr>
          <p:cNvPr id="8196" name="Picture 4"/>
          <p:cNvPicPr>
            <a:picLocks noChangeAspect="1" noChangeArrowheads="1"/>
          </p:cNvPicPr>
          <p:nvPr/>
        </p:nvPicPr>
        <p:blipFill>
          <a:blip r:embed="rId2" cstate="print"/>
          <a:srcRect b="7207"/>
          <a:stretch>
            <a:fillRect/>
          </a:stretch>
        </p:blipFill>
        <p:spPr bwMode="auto">
          <a:xfrm>
            <a:off x="5473700" y="1936750"/>
            <a:ext cx="3001963" cy="4579938"/>
          </a:xfrm>
          <a:prstGeom prst="rect">
            <a:avLst/>
          </a:prstGeom>
          <a:noFill/>
          <a:ln w="12700" cap="sq">
            <a:solidFill>
              <a:schemeClr val="bg2"/>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Dependency on Foreign Trade</a:t>
            </a:r>
          </a:p>
        </p:txBody>
      </p:sp>
      <p:sp>
        <p:nvSpPr>
          <p:cNvPr id="13315" name="Rectangle 3"/>
          <p:cNvSpPr>
            <a:spLocks noGrp="1" noChangeArrowheads="1"/>
          </p:cNvSpPr>
          <p:nvPr>
            <p:ph type="body" idx="1"/>
          </p:nvPr>
        </p:nvSpPr>
        <p:spPr>
          <a:xfrm>
            <a:off x="379413" y="1981200"/>
            <a:ext cx="4318000" cy="4114800"/>
          </a:xfrm>
        </p:spPr>
        <p:txBody>
          <a:bodyPr/>
          <a:lstStyle/>
          <a:p>
            <a:r>
              <a:rPr lang="en-US" sz="3000"/>
              <a:t>By the 1890s, the American economy was increasingly dependent on foreign trade. A quarter of the nation's farm products and half its petroleum were sold overseas. </a:t>
            </a:r>
          </a:p>
        </p:txBody>
      </p:sp>
      <p:pic>
        <p:nvPicPr>
          <p:cNvPr id="13317" name="Picture 5" descr="usda-grain-guidelines-ga-1"/>
          <p:cNvPicPr>
            <a:picLocks noChangeAspect="1" noChangeArrowheads="1"/>
          </p:cNvPicPr>
          <p:nvPr/>
        </p:nvPicPr>
        <p:blipFill>
          <a:blip r:embed="rId2" cstate="print"/>
          <a:srcRect/>
          <a:stretch>
            <a:fillRect/>
          </a:stretch>
        </p:blipFill>
        <p:spPr bwMode="auto">
          <a:xfrm>
            <a:off x="5016500" y="1968500"/>
            <a:ext cx="3810000" cy="3028950"/>
          </a:xfrm>
          <a:prstGeom prst="rect">
            <a:avLst/>
          </a:prstGeom>
          <a:noFill/>
          <a:ln w="9525">
            <a:solidFill>
              <a:schemeClr val="bg2"/>
            </a:solidFill>
            <a:miter lim="800000"/>
            <a:headEnd/>
            <a:tailEnd/>
          </a:ln>
        </p:spPr>
      </p:pic>
      <p:pic>
        <p:nvPicPr>
          <p:cNvPr id="13319" name="Picture 7" descr="20080601_MUB-PETROLEUM-SERVICES"/>
          <p:cNvPicPr>
            <a:picLocks noChangeAspect="1" noChangeArrowheads="1"/>
          </p:cNvPicPr>
          <p:nvPr/>
        </p:nvPicPr>
        <p:blipFill>
          <a:blip r:embed="rId3" cstate="print"/>
          <a:srcRect r="14189"/>
          <a:stretch>
            <a:fillRect/>
          </a:stretch>
        </p:blipFill>
        <p:spPr bwMode="auto">
          <a:xfrm>
            <a:off x="5019675" y="5006975"/>
            <a:ext cx="3819525" cy="14097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European Imperialism</a:t>
            </a:r>
          </a:p>
        </p:txBody>
      </p:sp>
      <p:sp>
        <p:nvSpPr>
          <p:cNvPr id="9219" name="Rectangle 3"/>
          <p:cNvSpPr>
            <a:spLocks noGrp="1" noChangeArrowheads="1"/>
          </p:cNvSpPr>
          <p:nvPr>
            <p:ph type="body" idx="1"/>
          </p:nvPr>
        </p:nvSpPr>
        <p:spPr>
          <a:xfrm>
            <a:off x="171450" y="1922463"/>
            <a:ext cx="4927600" cy="4740275"/>
          </a:xfrm>
        </p:spPr>
        <p:txBody>
          <a:bodyPr/>
          <a:lstStyle/>
          <a:p>
            <a:r>
              <a:rPr lang="en-US" sz="3000"/>
              <a:t>By the mid-1890s, a shift had taken place in American attitudes toward expansion. Why? Between 1870 and 1900, the European powers seized 10 million square miles of territory in Africa and Asia. About 150 million people were subjected to colonial rule. </a:t>
            </a:r>
          </a:p>
        </p:txBody>
      </p:sp>
      <p:pic>
        <p:nvPicPr>
          <p:cNvPr id="9223" name="Picture 7" descr="1252641808_8cb370643a_o"/>
          <p:cNvPicPr>
            <a:picLocks noChangeAspect="1" noChangeArrowheads="1"/>
          </p:cNvPicPr>
          <p:nvPr/>
        </p:nvPicPr>
        <p:blipFill>
          <a:blip r:embed="rId2" cstate="print">
            <a:lum contrast="24000"/>
          </a:blip>
          <a:srcRect l="1511"/>
          <a:stretch>
            <a:fillRect/>
          </a:stretch>
        </p:blipFill>
        <p:spPr bwMode="auto">
          <a:xfrm>
            <a:off x="5137150" y="2076450"/>
            <a:ext cx="3830638" cy="3951288"/>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8458200" cy="1143000"/>
          </a:xfrm>
        </p:spPr>
        <p:txBody>
          <a:bodyPr/>
          <a:lstStyle/>
          <a:p>
            <a:r>
              <a:rPr lang="en-US"/>
              <a:t>A Desire for Sea Power</a:t>
            </a:r>
          </a:p>
        </p:txBody>
      </p:sp>
      <p:sp>
        <p:nvSpPr>
          <p:cNvPr id="14339" name="Rectangle 3"/>
          <p:cNvSpPr>
            <a:spLocks noGrp="1" noChangeArrowheads="1"/>
          </p:cNvSpPr>
          <p:nvPr>
            <p:ph type="body" idx="1"/>
          </p:nvPr>
        </p:nvSpPr>
        <p:spPr>
          <a:xfrm>
            <a:off x="0" y="1752600"/>
            <a:ext cx="5686425" cy="4999038"/>
          </a:xfrm>
        </p:spPr>
        <p:txBody>
          <a:bodyPr>
            <a:normAutofit lnSpcReduction="10000"/>
          </a:bodyPr>
          <a:lstStyle/>
          <a:p>
            <a:r>
              <a:rPr lang="en-US" sz="3000" dirty="0">
                <a:solidFill>
                  <a:srgbClr val="C00000"/>
                </a:solidFill>
              </a:rPr>
              <a:t>Alfred Thayer Mahan</a:t>
            </a:r>
            <a:r>
              <a:rPr lang="en-US" sz="3000" dirty="0"/>
              <a:t>, a naval strategist and the author of </a:t>
            </a:r>
            <a:r>
              <a:rPr lang="en-US" sz="3000" i="1" dirty="0"/>
              <a:t>The Influence of Sea Power Upon History</a:t>
            </a:r>
            <a:r>
              <a:rPr lang="en-US" sz="3000" dirty="0"/>
              <a:t>, argued that national prosperity and power depended on control of the world's sea-lanes. "Whoever rules the waves rules the world," Mahan wrote. </a:t>
            </a:r>
            <a:endParaRPr lang="en-US" sz="3000" dirty="0" smtClean="0"/>
          </a:p>
          <a:p>
            <a:r>
              <a:rPr lang="en-US" sz="3000" dirty="0" smtClean="0"/>
              <a:t>This man’s book and arguments changes the course of US foreign policy</a:t>
            </a:r>
            <a:endParaRPr lang="en-US" sz="3000" dirty="0"/>
          </a:p>
        </p:txBody>
      </p:sp>
      <p:pic>
        <p:nvPicPr>
          <p:cNvPr id="14343" name="Picture 7" descr="1"/>
          <p:cNvPicPr>
            <a:picLocks noChangeAspect="1" noChangeArrowheads="1"/>
          </p:cNvPicPr>
          <p:nvPr/>
        </p:nvPicPr>
        <p:blipFill>
          <a:blip r:embed="rId2" cstate="print"/>
          <a:srcRect b="5530"/>
          <a:stretch>
            <a:fillRect/>
          </a:stretch>
        </p:blipFill>
        <p:spPr bwMode="auto">
          <a:xfrm>
            <a:off x="5856288" y="2093913"/>
            <a:ext cx="2982912" cy="4475162"/>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Great White Fleet</a:t>
            </a:r>
            <a:endParaRPr lang="en-US" dirty="0"/>
          </a:p>
        </p:txBody>
      </p:sp>
      <p:sp>
        <p:nvSpPr>
          <p:cNvPr id="3" name="Content Placeholder 2"/>
          <p:cNvSpPr>
            <a:spLocks noGrp="1"/>
          </p:cNvSpPr>
          <p:nvPr>
            <p:ph idx="1"/>
          </p:nvPr>
        </p:nvSpPr>
        <p:spPr/>
        <p:txBody>
          <a:bodyPr/>
          <a:lstStyle/>
          <a:p>
            <a:r>
              <a:rPr lang="en-US" dirty="0" smtClean="0"/>
              <a:t>US Military spending was substantially increased under the </a:t>
            </a:r>
            <a:r>
              <a:rPr lang="en-US" dirty="0" smtClean="0">
                <a:solidFill>
                  <a:srgbClr val="C00000"/>
                </a:solidFill>
              </a:rPr>
              <a:t>Naval Act of 1890 </a:t>
            </a:r>
            <a:r>
              <a:rPr lang="en-US" dirty="0" smtClean="0"/>
              <a:t>which approved the construction of a great number of modern state-of-the-art steam-powered vessels.</a:t>
            </a:r>
          </a:p>
          <a:p>
            <a:r>
              <a:rPr lang="en-US" dirty="0" smtClean="0"/>
              <a:t>The US Navy went from being one of the world’s weakest to strongest naval forces in less than a decade.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524000"/>
            <a:ext cx="8229600" cy="4525963"/>
          </a:xfrm>
        </p:spPr>
        <p:txBody>
          <a:bodyPr/>
          <a:lstStyle/>
          <a:p>
            <a:endParaRPr lang="en-US" dirty="0"/>
          </a:p>
        </p:txBody>
      </p:sp>
      <p:pic>
        <p:nvPicPr>
          <p:cNvPr id="34818" name="Picture 2" descr="http://papundits.files.wordpress.com/2008/08/great-white-fleet.jpg"/>
          <p:cNvPicPr>
            <a:picLocks noChangeAspect="1" noChangeArrowheads="1"/>
          </p:cNvPicPr>
          <p:nvPr/>
        </p:nvPicPr>
        <p:blipFill>
          <a:blip r:embed="rId2" cstate="print"/>
          <a:srcRect/>
          <a:stretch>
            <a:fillRect/>
          </a:stretch>
        </p:blipFill>
        <p:spPr bwMode="auto">
          <a:xfrm>
            <a:off x="-77068" y="304800"/>
            <a:ext cx="9221068" cy="579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thumb/c/c9/Great_white_fleet_map.svg/350px-Great_white_fleet_map.svg.png"/>
          <p:cNvPicPr>
            <a:picLocks noChangeAspect="1" noChangeArrowheads="1"/>
          </p:cNvPicPr>
          <p:nvPr/>
        </p:nvPicPr>
        <p:blipFill>
          <a:blip r:embed="rId2" cstate="print"/>
          <a:srcRect/>
          <a:stretch>
            <a:fillRect/>
          </a:stretch>
        </p:blipFill>
        <p:spPr bwMode="auto">
          <a:xfrm>
            <a:off x="-1" y="0"/>
            <a:ext cx="9161447"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Broader Social Beliefs and Attitudes </a:t>
            </a:r>
            <a:endParaRPr lang="en-US" dirty="0"/>
          </a:p>
        </p:txBody>
      </p:sp>
      <p:sp>
        <p:nvSpPr>
          <p:cNvPr id="3" name="Content Placeholder 2"/>
          <p:cNvSpPr>
            <a:spLocks noGrp="1"/>
          </p:cNvSpPr>
          <p:nvPr>
            <p:ph idx="1"/>
          </p:nvPr>
        </p:nvSpPr>
        <p:spPr/>
        <p:txBody>
          <a:bodyPr/>
          <a:lstStyle/>
          <a:p>
            <a:r>
              <a:rPr lang="en-US" dirty="0" smtClean="0"/>
              <a:t>Social Darwinism</a:t>
            </a:r>
          </a:p>
          <a:p>
            <a:pPr>
              <a:buNone/>
            </a:pPr>
            <a:endParaRPr lang="en-US" dirty="0" smtClean="0"/>
          </a:p>
          <a:p>
            <a:r>
              <a:rPr lang="en-US" dirty="0" smtClean="0"/>
              <a:t>“White Man’s Burdon”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Belief in Darwinian Struggle</a:t>
            </a:r>
          </a:p>
        </p:txBody>
      </p:sp>
      <p:sp>
        <p:nvSpPr>
          <p:cNvPr id="12291" name="Rectangle 3"/>
          <p:cNvSpPr>
            <a:spLocks noGrp="1" noChangeArrowheads="1"/>
          </p:cNvSpPr>
          <p:nvPr>
            <p:ph type="body" idx="1"/>
          </p:nvPr>
        </p:nvSpPr>
        <p:spPr>
          <a:xfrm>
            <a:off x="228600" y="1752600"/>
            <a:ext cx="4681538" cy="4464050"/>
          </a:xfrm>
        </p:spPr>
        <p:txBody>
          <a:bodyPr>
            <a:normAutofit lnSpcReduction="10000"/>
          </a:bodyPr>
          <a:lstStyle/>
          <a:p>
            <a:r>
              <a:rPr lang="en-US" sz="3000" dirty="0" smtClean="0">
                <a:solidFill>
                  <a:srgbClr val="C00000"/>
                </a:solidFill>
              </a:rPr>
              <a:t>Social Darwinism</a:t>
            </a:r>
            <a:r>
              <a:rPr lang="en-US" sz="3000" dirty="0" smtClean="0"/>
              <a:t>: A </a:t>
            </a:r>
            <a:r>
              <a:rPr lang="en-US" sz="3000" dirty="0"/>
              <a:t>belief that the world's nations were engaged in a Darwinian struggle for survival and that countries that failed to compete were doomed to decline also contributed to a new assertiveness on the part of the United States. </a:t>
            </a:r>
          </a:p>
        </p:txBody>
      </p:sp>
      <p:pic>
        <p:nvPicPr>
          <p:cNvPr id="12293" name="Picture 5" descr="darwin_ape"/>
          <p:cNvPicPr>
            <a:picLocks noChangeAspect="1" noChangeArrowheads="1"/>
          </p:cNvPicPr>
          <p:nvPr/>
        </p:nvPicPr>
        <p:blipFill>
          <a:blip r:embed="rId2" cstate="print"/>
          <a:srcRect/>
          <a:stretch>
            <a:fillRect/>
          </a:stretch>
        </p:blipFill>
        <p:spPr bwMode="auto">
          <a:xfrm>
            <a:off x="4953000" y="1524000"/>
            <a:ext cx="3996876" cy="5181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White Man’s Burden</a:t>
            </a:r>
          </a:p>
        </p:txBody>
      </p:sp>
      <p:sp>
        <p:nvSpPr>
          <p:cNvPr id="15363" name="Rectangle 3"/>
          <p:cNvSpPr>
            <a:spLocks noGrp="1" noChangeArrowheads="1"/>
          </p:cNvSpPr>
          <p:nvPr>
            <p:ph type="body" idx="1"/>
          </p:nvPr>
        </p:nvSpPr>
        <p:spPr>
          <a:xfrm>
            <a:off x="228600" y="1828800"/>
            <a:ext cx="4551363" cy="4448175"/>
          </a:xfrm>
        </p:spPr>
        <p:txBody>
          <a:bodyPr/>
          <a:lstStyle/>
          <a:p>
            <a:pPr>
              <a:lnSpc>
                <a:spcPct val="90000"/>
              </a:lnSpc>
            </a:pPr>
            <a:r>
              <a:rPr lang="en-US" sz="3000" dirty="0"/>
              <a:t>During the late 19th century, the idea that the United States had a special mission to uplift "backward" people around the world also commanded growing support. </a:t>
            </a:r>
          </a:p>
        </p:txBody>
      </p:sp>
      <p:pic>
        <p:nvPicPr>
          <p:cNvPr id="15364" name="Picture 4"/>
          <p:cNvPicPr>
            <a:picLocks noChangeAspect="1" noChangeArrowheads="1"/>
          </p:cNvPicPr>
          <p:nvPr/>
        </p:nvPicPr>
        <p:blipFill>
          <a:blip r:embed="rId2" cstate="print"/>
          <a:srcRect/>
          <a:stretch>
            <a:fillRect/>
          </a:stretch>
        </p:blipFill>
        <p:spPr bwMode="auto">
          <a:xfrm>
            <a:off x="4724400" y="1524000"/>
            <a:ext cx="4352192" cy="5029200"/>
          </a:xfrm>
          <a:prstGeom prst="rect">
            <a:avLst/>
          </a:prstGeom>
          <a:noFill/>
          <a:ln w="12700" cap="sq">
            <a:solidFill>
              <a:schemeClr val="bg2"/>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b="1" smtClean="0"/>
              <a:t>Objective:</a:t>
            </a:r>
          </a:p>
        </p:txBody>
      </p:sp>
      <p:sp>
        <p:nvSpPr>
          <p:cNvPr id="14338" name="Content Placeholder 2"/>
          <p:cNvSpPr>
            <a:spLocks noGrp="1"/>
          </p:cNvSpPr>
          <p:nvPr>
            <p:ph idx="1"/>
          </p:nvPr>
        </p:nvSpPr>
        <p:spPr/>
        <p:txBody>
          <a:bodyPr/>
          <a:lstStyle/>
          <a:p>
            <a:pPr eaLnBrk="1" hangingPunct="1">
              <a:buFont typeface="Arial" charset="0"/>
              <a:buNone/>
            </a:pPr>
            <a:r>
              <a:rPr lang="en-US" b="1" smtClean="0"/>
              <a:t>   </a:t>
            </a:r>
            <a:r>
              <a:rPr lang="en-US" smtClean="0"/>
              <a:t> To understand how the United States moved into the role of a </a:t>
            </a:r>
            <a:r>
              <a:rPr lang="en-US" b="1" smtClean="0"/>
              <a:t>world power </a:t>
            </a:r>
            <a:r>
              <a:rPr lang="en-US" smtClean="0"/>
              <a:t>and to recognize the long-lasting effects of that shift.</a:t>
            </a:r>
          </a:p>
          <a:p>
            <a:pPr eaLnBrk="1" hangingPunct="1"/>
            <a:endParaRPr lang="en-US" smtClean="0"/>
          </a:p>
          <a:p>
            <a:pPr eaLnBrk="1" hangingPunct="1"/>
            <a:endParaRPr lang="en-US" smtClean="0"/>
          </a:p>
          <a:p>
            <a:pPr eaLnBrk="1" hangingPunct="1">
              <a:buFont typeface="Arial" charset="0"/>
              <a:buNone/>
            </a:pPr>
            <a:r>
              <a:rPr lang="en-US" smtClean="0">
                <a:solidFill>
                  <a:srgbClr val="C00000"/>
                </a:solidFill>
              </a:rPr>
              <a:t>         What makes a nation a “world power”?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The Annexation of Hawaii </a:t>
            </a:r>
          </a:p>
        </p:txBody>
      </p:sp>
      <p:sp>
        <p:nvSpPr>
          <p:cNvPr id="17411" name="Rectangle 3"/>
          <p:cNvSpPr>
            <a:spLocks noGrp="1" noChangeArrowheads="1"/>
          </p:cNvSpPr>
          <p:nvPr>
            <p:ph type="body" idx="1"/>
          </p:nvPr>
        </p:nvSpPr>
        <p:spPr>
          <a:xfrm>
            <a:off x="-22225" y="1795463"/>
            <a:ext cx="5210175" cy="4505325"/>
          </a:xfrm>
          <a:noFill/>
        </p:spPr>
        <p:txBody>
          <a:bodyPr>
            <a:normAutofit lnSpcReduction="10000"/>
          </a:bodyPr>
          <a:lstStyle/>
          <a:p>
            <a:r>
              <a:rPr lang="en-US" sz="3000"/>
              <a:t>In 1893, a small group of sugar and pineapple-growing businessmen, backed by the U.S. military, deposed Hawaii's queen, seized 1.75 million acres of land, and conspired for U.S. annexation of the islands, which was achieved in 1898. Hawaii became a state in 1959.</a:t>
            </a:r>
          </a:p>
        </p:txBody>
      </p:sp>
      <p:pic>
        <p:nvPicPr>
          <p:cNvPr id="17418" name="Picture 10" descr="hawaii-golf1"/>
          <p:cNvPicPr>
            <a:picLocks noChangeAspect="1" noChangeArrowheads="1"/>
          </p:cNvPicPr>
          <p:nvPr/>
        </p:nvPicPr>
        <p:blipFill>
          <a:blip r:embed="rId2" cstate="print"/>
          <a:srcRect/>
          <a:stretch>
            <a:fillRect/>
          </a:stretch>
        </p:blipFill>
        <p:spPr bwMode="auto">
          <a:xfrm>
            <a:off x="5183188" y="2014538"/>
            <a:ext cx="3832225" cy="2560637"/>
          </a:xfrm>
          <a:prstGeom prst="rect">
            <a:avLst/>
          </a:prstGeom>
          <a:noFill/>
        </p:spPr>
      </p:pic>
      <p:pic>
        <p:nvPicPr>
          <p:cNvPr id="17420" name="Picture 12" descr="big_island_hawaii_map"/>
          <p:cNvPicPr>
            <a:picLocks noChangeAspect="1" noChangeArrowheads="1"/>
          </p:cNvPicPr>
          <p:nvPr/>
        </p:nvPicPr>
        <p:blipFill>
          <a:blip r:embed="rId3" cstate="print"/>
          <a:srcRect/>
          <a:stretch>
            <a:fillRect/>
          </a:stretch>
        </p:blipFill>
        <p:spPr bwMode="auto">
          <a:xfrm>
            <a:off x="5561013" y="4956175"/>
            <a:ext cx="1484312" cy="1585913"/>
          </a:xfrm>
          <a:prstGeom prst="rect">
            <a:avLst/>
          </a:prstGeom>
          <a:noFill/>
        </p:spPr>
      </p:pic>
      <p:pic>
        <p:nvPicPr>
          <p:cNvPr id="17422" name="Picture 14" descr="1883d1"/>
          <p:cNvPicPr>
            <a:picLocks noChangeAspect="1" noChangeArrowheads="1"/>
          </p:cNvPicPr>
          <p:nvPr/>
        </p:nvPicPr>
        <p:blipFill>
          <a:blip r:embed="rId4" cstate="print"/>
          <a:srcRect l="12550" t="2000" r="14488" b="19206"/>
          <a:stretch>
            <a:fillRect/>
          </a:stretch>
        </p:blipFill>
        <p:spPr bwMode="auto">
          <a:xfrm>
            <a:off x="7216775" y="4940300"/>
            <a:ext cx="1103313" cy="1585913"/>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28600"/>
            <a:ext cx="4419600" cy="1143000"/>
          </a:xfrm>
        </p:spPr>
        <p:txBody>
          <a:bodyPr/>
          <a:lstStyle/>
          <a:p>
            <a:r>
              <a:rPr lang="en-US" dirty="0" smtClean="0"/>
              <a:t>Queen Liliuokalani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9/99/Liliuokalani_of_Hawaii.jpg"/>
          <p:cNvPicPr>
            <a:picLocks noChangeAspect="1" noChangeArrowheads="1"/>
          </p:cNvPicPr>
          <p:nvPr/>
        </p:nvPicPr>
        <p:blipFill>
          <a:blip r:embed="rId2" cstate="print"/>
          <a:srcRect/>
          <a:stretch>
            <a:fillRect/>
          </a:stretch>
        </p:blipFill>
        <p:spPr bwMode="auto">
          <a:xfrm>
            <a:off x="381000" y="0"/>
            <a:ext cx="4309132"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http://gaellenquinn.com/blog/wp-content/uploads/2009/11/iolani-palace-1882.jpg"/>
          <p:cNvPicPr>
            <a:picLocks noChangeAspect="1" noChangeArrowheads="1"/>
          </p:cNvPicPr>
          <p:nvPr/>
        </p:nvPicPr>
        <p:blipFill>
          <a:blip r:embed="rId2" cstate="print"/>
          <a:srcRect/>
          <a:stretch>
            <a:fillRect/>
          </a:stretch>
        </p:blipFill>
        <p:spPr bwMode="auto">
          <a:xfrm>
            <a:off x="457200" y="228600"/>
            <a:ext cx="8001000" cy="61785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upload.wikimedia.org/wikipedia/commons/8/8b/Prince_Henry_of_Prussia_visiting_Hawaii_in_1879.jpg"/>
          <p:cNvPicPr>
            <a:picLocks noChangeAspect="1" noChangeArrowheads="1"/>
          </p:cNvPicPr>
          <p:nvPr/>
        </p:nvPicPr>
        <p:blipFill>
          <a:blip r:embed="rId2" cstate="print"/>
          <a:srcRect/>
          <a:stretch>
            <a:fillRect/>
          </a:stretch>
        </p:blipFill>
        <p:spPr bwMode="auto">
          <a:xfrm>
            <a:off x="228600" y="0"/>
            <a:ext cx="8542315" cy="5943600"/>
          </a:xfrm>
          <a:prstGeom prst="rect">
            <a:avLst/>
          </a:prstGeom>
          <a:noFill/>
        </p:spPr>
      </p:pic>
      <p:sp>
        <p:nvSpPr>
          <p:cNvPr id="5" name="TextBox 4"/>
          <p:cNvSpPr txBox="1"/>
          <p:nvPr/>
        </p:nvSpPr>
        <p:spPr>
          <a:xfrm>
            <a:off x="1600200" y="6248400"/>
            <a:ext cx="4886081" cy="369332"/>
          </a:xfrm>
          <a:prstGeom prst="rect">
            <a:avLst/>
          </a:prstGeom>
          <a:noFill/>
        </p:spPr>
        <p:txBody>
          <a:bodyPr wrap="none" rtlCol="0">
            <a:spAutoFit/>
          </a:bodyPr>
          <a:lstStyle/>
          <a:p>
            <a:r>
              <a:rPr lang="en-US" dirty="0" smtClean="0">
                <a:hlinkClick r:id="rId3"/>
              </a:rPr>
              <a:t>http://www.youtube.com/watch?v=XpsmUCtsd2o</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t>Origins of Spanish American War</a:t>
            </a:r>
          </a:p>
        </p:txBody>
      </p:sp>
      <p:sp>
        <p:nvSpPr>
          <p:cNvPr id="21507" name="Rectangle 3"/>
          <p:cNvSpPr>
            <a:spLocks noGrp="1" noChangeArrowheads="1"/>
          </p:cNvSpPr>
          <p:nvPr>
            <p:ph type="body" idx="1"/>
          </p:nvPr>
        </p:nvSpPr>
        <p:spPr>
          <a:xfrm>
            <a:off x="50800" y="1706563"/>
            <a:ext cx="4506913" cy="4637087"/>
          </a:xfrm>
        </p:spPr>
        <p:txBody>
          <a:bodyPr>
            <a:normAutofit lnSpcReduction="10000"/>
          </a:bodyPr>
          <a:lstStyle/>
          <a:p>
            <a:r>
              <a:rPr lang="en-US" sz="3000"/>
              <a:t>The Tariff of 1894, </a:t>
            </a:r>
            <a:br>
              <a:rPr lang="en-US" sz="3000"/>
            </a:br>
            <a:r>
              <a:rPr lang="en-US" sz="3000"/>
              <a:t>which put restrictions </a:t>
            </a:r>
            <a:br>
              <a:rPr lang="en-US" sz="3000"/>
            </a:br>
            <a:r>
              <a:rPr lang="en-US" sz="3000"/>
              <a:t>on sugar imports to the United States, severely hurt the economy of Cuba which was then a Spanish colony. Angry nationalists began a revolt against the Spanish colonial regime. </a:t>
            </a:r>
          </a:p>
        </p:txBody>
      </p:sp>
      <p:pic>
        <p:nvPicPr>
          <p:cNvPr id="21511" name="Picture 7" descr="a2125"/>
          <p:cNvPicPr>
            <a:picLocks noChangeAspect="1" noChangeArrowheads="1"/>
          </p:cNvPicPr>
          <p:nvPr/>
        </p:nvPicPr>
        <p:blipFill>
          <a:blip r:embed="rId2" cstate="print"/>
          <a:srcRect/>
          <a:stretch>
            <a:fillRect/>
          </a:stretch>
        </p:blipFill>
        <p:spPr bwMode="auto">
          <a:xfrm>
            <a:off x="4343400" y="1447800"/>
            <a:ext cx="4572000" cy="348615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http://www.fasttrackteaching.com/burns/Unit_6_World/Cuba_sugar_harvest_ca1900_dbloc.GIF"/>
          <p:cNvPicPr>
            <a:picLocks noChangeAspect="1" noChangeArrowheads="1"/>
          </p:cNvPicPr>
          <p:nvPr/>
        </p:nvPicPr>
        <p:blipFill>
          <a:blip r:embed="rId2" cstate="print"/>
          <a:srcRect/>
          <a:stretch>
            <a:fillRect/>
          </a:stretch>
        </p:blipFill>
        <p:spPr bwMode="auto">
          <a:xfrm>
            <a:off x="0" y="0"/>
            <a:ext cx="9096153" cy="6629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i.telegraph.co.uk/multimedia/archive/01007/Sugar_1007722c.jpg"/>
          <p:cNvPicPr>
            <a:picLocks noChangeAspect="1" noChangeArrowheads="1"/>
          </p:cNvPicPr>
          <p:nvPr/>
        </p:nvPicPr>
        <p:blipFill>
          <a:blip r:embed="rId2" cstate="print"/>
          <a:srcRect/>
          <a:stretch>
            <a:fillRect/>
          </a:stretch>
        </p:blipFill>
        <p:spPr bwMode="auto">
          <a:xfrm>
            <a:off x="-1" y="381000"/>
            <a:ext cx="5476873" cy="3429000"/>
          </a:xfrm>
          <a:prstGeom prst="rect">
            <a:avLst/>
          </a:prstGeom>
          <a:noFill/>
        </p:spPr>
      </p:pic>
      <p:pic>
        <p:nvPicPr>
          <p:cNvPr id="68612" name="Picture 4" descr="http://images1.wikia.nocookie.net/__cb20111106002733/potcoplayers/images/f/fe/Jug-rum-two-sizes-01-s.jpg"/>
          <p:cNvPicPr>
            <a:picLocks noChangeAspect="1" noChangeArrowheads="1"/>
          </p:cNvPicPr>
          <p:nvPr/>
        </p:nvPicPr>
        <p:blipFill>
          <a:blip r:embed="rId3" cstate="print"/>
          <a:srcRect/>
          <a:stretch>
            <a:fillRect/>
          </a:stretch>
        </p:blipFill>
        <p:spPr bwMode="auto">
          <a:xfrm>
            <a:off x="3905250" y="2362200"/>
            <a:ext cx="5238750" cy="4191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Valeriano</a:t>
            </a:r>
            <a:r>
              <a:rPr lang="en-US" dirty="0" smtClean="0"/>
              <a:t> </a:t>
            </a:r>
            <a:r>
              <a:rPr lang="en-US" dirty="0" err="1" smtClean="0"/>
              <a:t>Weyler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spanamwar.com/weyler.JPG"/>
          <p:cNvPicPr>
            <a:picLocks noChangeAspect="1" noChangeArrowheads="1"/>
          </p:cNvPicPr>
          <p:nvPr/>
        </p:nvPicPr>
        <p:blipFill>
          <a:blip r:embed="rId2" cstate="print"/>
          <a:srcRect/>
          <a:stretch>
            <a:fillRect/>
          </a:stretch>
        </p:blipFill>
        <p:spPr bwMode="auto">
          <a:xfrm>
            <a:off x="2057400" y="914400"/>
            <a:ext cx="4440555" cy="574829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www.galeriacubarte.cult.cu/documento/08a.jpg"/>
          <p:cNvPicPr>
            <a:picLocks noChangeAspect="1" noChangeArrowheads="1"/>
          </p:cNvPicPr>
          <p:nvPr/>
        </p:nvPicPr>
        <p:blipFill>
          <a:blip r:embed="rId2" cstate="print"/>
          <a:srcRect/>
          <a:stretch>
            <a:fillRect/>
          </a:stretch>
        </p:blipFill>
        <p:spPr bwMode="auto">
          <a:xfrm>
            <a:off x="1905000" y="0"/>
            <a:ext cx="4800600" cy="68808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www.cubagob.cu/otras_info/historia/imagenes/hf59.jpg"/>
          <p:cNvPicPr>
            <a:picLocks noChangeAspect="1" noChangeArrowheads="1"/>
          </p:cNvPicPr>
          <p:nvPr/>
        </p:nvPicPr>
        <p:blipFill>
          <a:blip r:embed="rId2" cstate="print"/>
          <a:srcRect/>
          <a:stretch>
            <a:fillRect/>
          </a:stretch>
        </p:blipFill>
        <p:spPr bwMode="auto">
          <a:xfrm>
            <a:off x="304800" y="152400"/>
            <a:ext cx="2819400" cy="5232618"/>
          </a:xfrm>
          <a:prstGeom prst="rect">
            <a:avLst/>
          </a:prstGeom>
          <a:noFill/>
        </p:spPr>
      </p:pic>
      <p:pic>
        <p:nvPicPr>
          <p:cNvPr id="38916" name="Picture 4" descr="http://www.emanaciones.com/images/317.jpg"/>
          <p:cNvPicPr>
            <a:picLocks noChangeAspect="1" noChangeArrowheads="1"/>
          </p:cNvPicPr>
          <p:nvPr/>
        </p:nvPicPr>
        <p:blipFill>
          <a:blip r:embed="rId3" cstate="print"/>
          <a:srcRect/>
          <a:stretch>
            <a:fillRect/>
          </a:stretch>
        </p:blipFill>
        <p:spPr bwMode="auto">
          <a:xfrm>
            <a:off x="3657600" y="228599"/>
            <a:ext cx="4038600" cy="60222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b="1" dirty="0" smtClean="0"/>
              <a:t>Colonization</a:t>
            </a:r>
            <a:r>
              <a:rPr lang="en-US" dirty="0" smtClean="0"/>
              <a:t> </a:t>
            </a:r>
            <a:r>
              <a:rPr lang="en-US" dirty="0" err="1" smtClean="0"/>
              <a:t>vs</a:t>
            </a:r>
            <a:r>
              <a:rPr lang="en-US" dirty="0" smtClean="0"/>
              <a:t> </a:t>
            </a:r>
            <a:r>
              <a:rPr lang="en-US" b="1" dirty="0" smtClean="0"/>
              <a:t>Imperialism</a:t>
            </a:r>
            <a:r>
              <a:rPr lang="en-US" dirty="0" smtClean="0"/>
              <a:t/>
            </a:r>
            <a:br>
              <a:rPr lang="en-US" dirty="0" smtClean="0"/>
            </a:br>
            <a:r>
              <a:rPr lang="en-US" sz="3100" dirty="0" smtClean="0"/>
              <a:t>What’s the difference?</a:t>
            </a:r>
            <a:endParaRPr lang="en-US" sz="3100" dirty="0"/>
          </a:p>
        </p:txBody>
      </p:sp>
      <p:sp>
        <p:nvSpPr>
          <p:cNvPr id="3" name="Content Placeholder 2"/>
          <p:cNvSpPr>
            <a:spLocks noGrp="1"/>
          </p:cNvSpPr>
          <p:nvPr>
            <p:ph idx="1"/>
          </p:nvPr>
        </p:nvSpPr>
        <p:spPr>
          <a:xfrm>
            <a:off x="533400" y="1371600"/>
            <a:ext cx="8458200" cy="4876800"/>
          </a:xfrm>
        </p:spPr>
        <p:txBody>
          <a:bodyPr rtlCol="0">
            <a:normAutofit fontScale="92500" lnSpcReduction="20000"/>
          </a:bodyPr>
          <a:lstStyle/>
          <a:p>
            <a:pPr eaLnBrk="1" fontAlgn="auto" hangingPunct="1">
              <a:spcAft>
                <a:spcPts val="0"/>
              </a:spcAft>
              <a:buFont typeface="Arial" pitchFamily="34" charset="0"/>
              <a:buNone/>
              <a:defRPr/>
            </a:pPr>
            <a:r>
              <a:rPr lang="en-US" dirty="0" smtClean="0"/>
              <a:t> </a:t>
            </a:r>
            <a:r>
              <a:rPr lang="en-US" i="1" dirty="0" smtClean="0">
                <a:solidFill>
                  <a:srgbClr val="C00000"/>
                </a:solidFill>
              </a:rPr>
              <a:t>Colonialism</a:t>
            </a:r>
            <a:r>
              <a:rPr lang="en-US" dirty="0" smtClean="0"/>
              <a:t> </a:t>
            </a:r>
            <a:r>
              <a:rPr lang="en-US" dirty="0"/>
              <a:t>is where one nation </a:t>
            </a:r>
            <a:r>
              <a:rPr lang="en-US" dirty="0" smtClean="0"/>
              <a:t>takes </a:t>
            </a:r>
            <a:r>
              <a:rPr lang="en-US" dirty="0"/>
              <a:t>control over </a:t>
            </a:r>
            <a:r>
              <a:rPr lang="en-US" dirty="0" smtClean="0"/>
              <a:t>some other territory.   </a:t>
            </a:r>
          </a:p>
          <a:p>
            <a:pPr eaLnBrk="1" fontAlgn="auto" hangingPunct="1">
              <a:spcAft>
                <a:spcPts val="0"/>
              </a:spcAft>
              <a:buFont typeface="Arial" pitchFamily="34" charset="0"/>
              <a:buNone/>
              <a:defRPr/>
            </a:pPr>
            <a:r>
              <a:rPr lang="en-US" dirty="0"/>
              <a:t> </a:t>
            </a:r>
            <a:r>
              <a:rPr lang="en-US" dirty="0" smtClean="0"/>
              <a:t>      </a:t>
            </a:r>
            <a:r>
              <a:rPr lang="en-US" sz="2600" i="1" dirty="0" smtClean="0"/>
              <a:t>The “colonial era”, generally, begins with Columbus and fades out after WWII. </a:t>
            </a:r>
          </a:p>
          <a:p>
            <a:pPr eaLnBrk="1" fontAlgn="auto" hangingPunct="1">
              <a:spcAft>
                <a:spcPts val="0"/>
              </a:spcAft>
              <a:buFont typeface="Arial" pitchFamily="34" charset="0"/>
              <a:buNone/>
              <a:defRPr/>
            </a:pPr>
            <a:r>
              <a:rPr lang="en-US" dirty="0" smtClean="0"/>
              <a:t> </a:t>
            </a:r>
            <a:r>
              <a:rPr lang="en-US" i="1" dirty="0">
                <a:solidFill>
                  <a:srgbClr val="C00000"/>
                </a:solidFill>
              </a:rPr>
              <a:t>Imperialism</a:t>
            </a:r>
            <a:r>
              <a:rPr lang="en-US" dirty="0"/>
              <a:t> refers to </a:t>
            </a:r>
            <a:r>
              <a:rPr lang="en-US" dirty="0" smtClean="0"/>
              <a:t>the </a:t>
            </a:r>
            <a:r>
              <a:rPr lang="en-US" i="1" dirty="0" smtClean="0"/>
              <a:t>control</a:t>
            </a:r>
            <a:r>
              <a:rPr lang="en-US" dirty="0" smtClean="0"/>
              <a:t> itself… political </a:t>
            </a:r>
            <a:r>
              <a:rPr lang="en-US" dirty="0"/>
              <a:t>or economic control, either formally or informally. </a:t>
            </a:r>
            <a:endParaRPr lang="en-US" dirty="0" smtClean="0"/>
          </a:p>
          <a:p>
            <a:pPr eaLnBrk="1" fontAlgn="auto" hangingPunct="1">
              <a:spcAft>
                <a:spcPts val="0"/>
              </a:spcAft>
              <a:buFont typeface="Arial" pitchFamily="34" charset="0"/>
              <a:buNone/>
              <a:defRPr/>
            </a:pPr>
            <a:r>
              <a:rPr lang="en-US" dirty="0"/>
              <a:t> </a:t>
            </a:r>
            <a:r>
              <a:rPr lang="en-US" dirty="0" smtClean="0"/>
              <a:t>     </a:t>
            </a:r>
            <a:r>
              <a:rPr lang="en-US" sz="2600" i="1" dirty="0" smtClean="0"/>
              <a:t>The “Age of Imperialism”, for the US, begins soon after the Civil War and ends with WWI.</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dirty="0" smtClean="0"/>
              <a:t>I </a:t>
            </a:r>
            <a:r>
              <a:rPr lang="en-US" b="1" dirty="0" smtClean="0">
                <a:solidFill>
                  <a:srgbClr val="C00000"/>
                </a:solidFill>
              </a:rPr>
              <a:t>TAKE</a:t>
            </a:r>
            <a:r>
              <a:rPr lang="en-US" dirty="0" smtClean="0"/>
              <a:t> (colonize) to </a:t>
            </a:r>
            <a:r>
              <a:rPr lang="en-US" b="1" dirty="0" smtClean="0">
                <a:solidFill>
                  <a:srgbClr val="C00000"/>
                </a:solidFill>
              </a:rPr>
              <a:t>CONTROL</a:t>
            </a:r>
            <a:r>
              <a:rPr lang="en-US" dirty="0" smtClean="0"/>
              <a:t> (imperialize).</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Lome</a:t>
            </a:r>
            <a:r>
              <a:rPr lang="en-US" dirty="0" smtClean="0"/>
              <a:t> Letter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b="1" dirty="0" smtClean="0"/>
              <a:t>De </a:t>
            </a:r>
            <a:r>
              <a:rPr lang="en-US" b="1" dirty="0" err="1" smtClean="0"/>
              <a:t>Lôme</a:t>
            </a:r>
            <a:r>
              <a:rPr lang="en-US" b="1" dirty="0" smtClean="0"/>
              <a:t> Letter</a:t>
            </a:r>
            <a:r>
              <a:rPr lang="en-US" dirty="0" smtClean="0"/>
              <a:t>, was written by Enrique </a:t>
            </a:r>
            <a:r>
              <a:rPr lang="en-US" dirty="0" err="1" smtClean="0"/>
              <a:t>Dupuy</a:t>
            </a:r>
            <a:r>
              <a:rPr lang="en-US" dirty="0" smtClean="0"/>
              <a:t> de </a:t>
            </a:r>
            <a:r>
              <a:rPr lang="en-US" dirty="0" err="1" smtClean="0"/>
              <a:t>Lôme</a:t>
            </a:r>
            <a:r>
              <a:rPr lang="en-US" dirty="0" smtClean="0"/>
              <a:t>, the Spanish Minister with the Portfolio of Cuba. In the personal letter, which was stolen despite being under diplomatic protection, he referred to the President William McKinley as "weak and catering to the rabble and, besides, a low politician who desires to leave a door open to himself and to stand well with the </a:t>
            </a:r>
            <a:r>
              <a:rPr lang="en-US" dirty="0" err="1" smtClean="0">
                <a:solidFill>
                  <a:srgbClr val="FFC000"/>
                </a:solidFill>
              </a:rPr>
              <a:t>jingos</a:t>
            </a:r>
            <a:r>
              <a:rPr lang="en-US" dirty="0" smtClean="0"/>
              <a:t> of his party." On February 9, 1898, the letter was published in William Randolph Hearst's </a:t>
            </a:r>
            <a:r>
              <a:rPr lang="en-US" i="1" dirty="0" smtClean="0"/>
              <a:t>New York Journal</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a:t>
            </a:r>
            <a:r>
              <a:rPr lang="en-US" i="1"/>
              <a:t>USS Maine</a:t>
            </a:r>
          </a:p>
        </p:txBody>
      </p:sp>
      <p:sp>
        <p:nvSpPr>
          <p:cNvPr id="19459" name="Rectangle 3"/>
          <p:cNvSpPr>
            <a:spLocks noGrp="1" noChangeArrowheads="1"/>
          </p:cNvSpPr>
          <p:nvPr>
            <p:ph type="body" idx="1"/>
          </p:nvPr>
        </p:nvSpPr>
        <p:spPr>
          <a:xfrm>
            <a:off x="342900" y="1981200"/>
            <a:ext cx="5059363" cy="4419600"/>
          </a:xfrm>
        </p:spPr>
        <p:txBody>
          <a:bodyPr/>
          <a:lstStyle/>
          <a:p>
            <a:r>
              <a:rPr lang="en-US" sz="3000"/>
              <a:t>The US, which had many businessmen with investment interests in Cuba, became concerned and dispatched the </a:t>
            </a:r>
            <a:r>
              <a:rPr lang="en-US" sz="3000" i="1"/>
              <a:t>USS Maine</a:t>
            </a:r>
            <a:r>
              <a:rPr lang="en-US" sz="3000"/>
              <a:t> to rescue US citizens who might be endangered by the conflict. </a:t>
            </a:r>
          </a:p>
        </p:txBody>
      </p:sp>
      <p:pic>
        <p:nvPicPr>
          <p:cNvPr id="19463" name="Picture 7" descr="USS_Maine_Battleship_BB10_LOC_22465"/>
          <p:cNvPicPr>
            <a:picLocks noChangeAspect="1" noChangeArrowheads="1"/>
          </p:cNvPicPr>
          <p:nvPr/>
        </p:nvPicPr>
        <p:blipFill>
          <a:blip r:embed="rId2" cstate="print"/>
          <a:srcRect b="5545"/>
          <a:stretch>
            <a:fillRect/>
          </a:stretch>
        </p:blipFill>
        <p:spPr bwMode="auto">
          <a:xfrm>
            <a:off x="5784850" y="2074863"/>
            <a:ext cx="2840038" cy="451167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smartregion.org/wp-content/uploads/2009/10/USS-Maine.jpg"/>
          <p:cNvPicPr>
            <a:picLocks noChangeAspect="1" noChangeArrowheads="1"/>
          </p:cNvPicPr>
          <p:nvPr/>
        </p:nvPicPr>
        <p:blipFill>
          <a:blip r:embed="rId2" cstate="print"/>
          <a:srcRect/>
          <a:stretch>
            <a:fillRect/>
          </a:stretch>
        </p:blipFill>
        <p:spPr bwMode="auto">
          <a:xfrm>
            <a:off x="381000" y="-152400"/>
            <a:ext cx="8382000" cy="720328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www.history.navy.mil/photos/images/h46000/h46774.jpg"/>
          <p:cNvPicPr>
            <a:picLocks noChangeAspect="1" noChangeArrowheads="1"/>
          </p:cNvPicPr>
          <p:nvPr/>
        </p:nvPicPr>
        <p:blipFill>
          <a:blip r:embed="rId2" cstate="print"/>
          <a:srcRect/>
          <a:stretch>
            <a:fillRect/>
          </a:stretch>
        </p:blipFill>
        <p:spPr bwMode="auto">
          <a:xfrm>
            <a:off x="-1" y="228600"/>
            <a:ext cx="9123341" cy="6019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www.arlingtoncemetery.net/uss-maine-casualties-buried-at-anc-photo-010.jpg"/>
          <p:cNvPicPr>
            <a:picLocks noChangeAspect="1" noChangeArrowheads="1"/>
          </p:cNvPicPr>
          <p:nvPr/>
        </p:nvPicPr>
        <p:blipFill>
          <a:blip r:embed="rId2" cstate="print"/>
          <a:srcRect/>
          <a:stretch>
            <a:fillRect/>
          </a:stretch>
        </p:blipFill>
        <p:spPr bwMode="auto">
          <a:xfrm>
            <a:off x="0" y="-533400"/>
            <a:ext cx="9372600" cy="788291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8259763" cy="1143000"/>
          </a:xfrm>
        </p:spPr>
        <p:txBody>
          <a:bodyPr/>
          <a:lstStyle/>
          <a:p>
            <a:r>
              <a:rPr lang="en-US"/>
              <a:t>The Effects of Yellow Journalism</a:t>
            </a:r>
            <a:endParaRPr lang="en-US" i="1"/>
          </a:p>
        </p:txBody>
      </p:sp>
      <p:sp>
        <p:nvSpPr>
          <p:cNvPr id="20483" name="Rectangle 3"/>
          <p:cNvSpPr>
            <a:spLocks noGrp="1" noChangeArrowheads="1"/>
          </p:cNvSpPr>
          <p:nvPr>
            <p:ph type="body" idx="1"/>
          </p:nvPr>
        </p:nvSpPr>
        <p:spPr>
          <a:xfrm>
            <a:off x="92075" y="1647825"/>
            <a:ext cx="5059363" cy="4505325"/>
          </a:xfrm>
        </p:spPr>
        <p:txBody>
          <a:bodyPr>
            <a:normAutofit lnSpcReduction="10000"/>
          </a:bodyPr>
          <a:lstStyle/>
          <a:p>
            <a:r>
              <a:rPr lang="en-US" sz="3000"/>
              <a:t>On February 15, 1898 the </a:t>
            </a:r>
            <a:r>
              <a:rPr lang="en-US" sz="3000" i="1"/>
              <a:t>Maine</a:t>
            </a:r>
            <a:r>
              <a:rPr lang="en-US" sz="3000"/>
              <a:t> mysteriously blew up and the US blamed a Spanish mine. When the American public was stirred into an anti-Spain frenzy by the yellow journalism of men like Hearst and Pulitzer, President McKinley gave the OK for war.  </a:t>
            </a:r>
          </a:p>
        </p:txBody>
      </p:sp>
      <p:pic>
        <p:nvPicPr>
          <p:cNvPr id="20484" name="Picture 4" descr="hearstjournal"/>
          <p:cNvPicPr>
            <a:picLocks noChangeAspect="1" noChangeArrowheads="1"/>
          </p:cNvPicPr>
          <p:nvPr/>
        </p:nvPicPr>
        <p:blipFill>
          <a:blip r:embed="rId2" cstate="print"/>
          <a:srcRect/>
          <a:stretch>
            <a:fillRect/>
          </a:stretch>
        </p:blipFill>
        <p:spPr bwMode="auto">
          <a:xfrm>
            <a:off x="5170488" y="1808163"/>
            <a:ext cx="3859212" cy="4025900"/>
          </a:xfrm>
          <a:prstGeom prst="rect">
            <a:avLst/>
          </a:prstGeom>
          <a:noFill/>
        </p:spPr>
      </p:pic>
      <p:pic>
        <p:nvPicPr>
          <p:cNvPr id="20485" name="Picture 5" descr="676px-USS_Olympia_art_NH_91881-KN[1]"/>
          <p:cNvPicPr>
            <a:picLocks noChangeAspect="1" noChangeArrowheads="1"/>
          </p:cNvPicPr>
          <p:nvPr/>
        </p:nvPicPr>
        <p:blipFill>
          <a:blip r:embed="rId3" cstate="print"/>
          <a:srcRect b="13174"/>
          <a:stretch>
            <a:fillRect/>
          </a:stretch>
        </p:blipFill>
        <p:spPr bwMode="auto">
          <a:xfrm>
            <a:off x="9615488" y="2898775"/>
            <a:ext cx="1665287" cy="12827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McKinley Declares War  </a:t>
            </a:r>
            <a:endParaRPr lang="en-US" dirty="0"/>
          </a:p>
        </p:txBody>
      </p:sp>
      <p:sp>
        <p:nvSpPr>
          <p:cNvPr id="3" name="Content Placeholder 2"/>
          <p:cNvSpPr>
            <a:spLocks noGrp="1"/>
          </p:cNvSpPr>
          <p:nvPr>
            <p:ph idx="1"/>
          </p:nvPr>
        </p:nvSpPr>
        <p:spPr/>
        <p:txBody>
          <a:bodyPr>
            <a:normAutofit lnSpcReduction="10000"/>
          </a:bodyPr>
          <a:lstStyle/>
          <a:p>
            <a:r>
              <a:rPr lang="en-US" dirty="0" smtClean="0"/>
              <a:t>McKinley’s first move against the Spanish is against its naval forces, hoping to cripple Spain’s ability to wage war against the US. </a:t>
            </a:r>
          </a:p>
          <a:p>
            <a:r>
              <a:rPr lang="en-US" dirty="0" smtClean="0"/>
              <a:t>A major portion of Spain’s naval forces were in its Philippine colony.</a:t>
            </a:r>
          </a:p>
          <a:p>
            <a:r>
              <a:rPr lang="en-US" dirty="0" smtClean="0"/>
              <a:t>Weeks prior to declaring war, McKinley had been planning for this eventuality.  Admiral Dewey had been stationed to the north in Hong Kong.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1143000"/>
          </a:xfrm>
        </p:spPr>
        <p:txBody>
          <a:bodyPr>
            <a:normAutofit fontScale="90000"/>
          </a:bodyPr>
          <a:lstStyle/>
          <a:p>
            <a:r>
              <a:rPr lang="en-US" dirty="0" smtClean="0"/>
              <a:t>Admiral Dewey</a:t>
            </a:r>
            <a:endParaRPr lang="en-US" dirty="0"/>
          </a:p>
        </p:txBody>
      </p:sp>
      <p:sp>
        <p:nvSpPr>
          <p:cNvPr id="3" name="Content Placeholder 2"/>
          <p:cNvSpPr>
            <a:spLocks noGrp="1"/>
          </p:cNvSpPr>
          <p:nvPr>
            <p:ph idx="1"/>
          </p:nvPr>
        </p:nvSpPr>
        <p:spPr/>
        <p:txBody>
          <a:bodyPr/>
          <a:lstStyle/>
          <a:p>
            <a:endParaRPr lang="en-US"/>
          </a:p>
        </p:txBody>
      </p:sp>
      <p:pic>
        <p:nvPicPr>
          <p:cNvPr id="46082" name="Picture 2" descr="http://t1.gstatic.com/images?q=tbn:ANd9GcQNGV5RQnePFX0U_rEGhXvdOrH7BrWRAbpLGPuZ_tcUGAZrslnzlReIF6fYhw"/>
          <p:cNvPicPr>
            <a:picLocks noChangeAspect="1" noChangeArrowheads="1"/>
          </p:cNvPicPr>
          <p:nvPr/>
        </p:nvPicPr>
        <p:blipFill>
          <a:blip r:embed="rId2" cstate="print"/>
          <a:srcRect/>
          <a:stretch>
            <a:fillRect/>
          </a:stretch>
        </p:blipFill>
        <p:spPr bwMode="auto">
          <a:xfrm>
            <a:off x="685800" y="0"/>
            <a:ext cx="5257800" cy="695647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fasttrackteaching.com/burns/Unit_6_World/Unit6_Map_Sp-Am_War_300g80.gif"/>
          <p:cNvPicPr>
            <a:picLocks noChangeAspect="1" noChangeArrowheads="1"/>
          </p:cNvPicPr>
          <p:nvPr/>
        </p:nvPicPr>
        <p:blipFill>
          <a:blip r:embed="rId2" cstate="print"/>
          <a:srcRect/>
          <a:stretch>
            <a:fillRect/>
          </a:stretch>
        </p:blipFill>
        <p:spPr bwMode="auto">
          <a:xfrm>
            <a:off x="-1" y="0"/>
            <a:ext cx="9266043" cy="7162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http://static.enotes.com/images/peoples/tpc_0003_0001_0_img0224.jpg"/>
          <p:cNvPicPr>
            <a:picLocks noChangeAspect="1" noChangeArrowheads="1"/>
          </p:cNvPicPr>
          <p:nvPr/>
        </p:nvPicPr>
        <p:blipFill>
          <a:blip r:embed="rId2" cstate="print"/>
          <a:srcRect/>
          <a:stretch>
            <a:fillRect/>
          </a:stretch>
        </p:blipFill>
        <p:spPr bwMode="auto">
          <a:xfrm>
            <a:off x="0" y="457200"/>
            <a:ext cx="9596379" cy="5715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33400"/>
            <a:ext cx="8229600" cy="1249363"/>
          </a:xfrm>
        </p:spPr>
        <p:txBody>
          <a:bodyPr>
            <a:normAutofit fontScale="90000"/>
          </a:bodyPr>
          <a:lstStyle/>
          <a:p>
            <a:pPr eaLnBrk="1" hangingPunct="1"/>
            <a:r>
              <a:rPr lang="en-US" sz="3600" smtClean="0">
                <a:solidFill>
                  <a:srgbClr val="C00000"/>
                </a:solidFill>
              </a:rPr>
              <a:t>Why might a newly formed US struggle with the decision to take new territory?</a:t>
            </a:r>
            <a:br>
              <a:rPr lang="en-US" sz="3600" smtClean="0">
                <a:solidFill>
                  <a:srgbClr val="C00000"/>
                </a:solidFill>
              </a:rPr>
            </a:br>
            <a:endParaRPr lang="en-US" sz="3600" smtClean="0"/>
          </a:p>
        </p:txBody>
      </p:sp>
      <p:sp>
        <p:nvSpPr>
          <p:cNvPr id="3" name="Content Placeholder 2"/>
          <p:cNvSpPr>
            <a:spLocks noGrp="1"/>
          </p:cNvSpPr>
          <p:nvPr>
            <p:ph idx="1"/>
          </p:nvPr>
        </p:nvSpPr>
        <p:spPr/>
        <p:txBody>
          <a:bodyPr/>
          <a:lstStyle/>
          <a:p>
            <a:pPr eaLnBrk="1" hangingPunct="1"/>
            <a:r>
              <a:rPr lang="en-US" smtClean="0"/>
              <a:t>Our founding values were centered on </a:t>
            </a:r>
            <a:r>
              <a:rPr lang="en-US" b="1" i="1" smtClean="0"/>
              <a:t>liberty</a:t>
            </a:r>
            <a:r>
              <a:rPr lang="en-US" smtClean="0"/>
              <a:t> and </a:t>
            </a:r>
            <a:r>
              <a:rPr lang="en-US" b="1" i="1" smtClean="0"/>
              <a:t>freedom</a:t>
            </a:r>
            <a:r>
              <a:rPr lang="en-US" smtClean="0"/>
              <a:t> for common men.  If we say we are for freedom, how can we, in good conscience, </a:t>
            </a:r>
            <a:r>
              <a:rPr lang="en-US" b="1" i="1" smtClean="0"/>
              <a:t>take</a:t>
            </a:r>
            <a:r>
              <a:rPr lang="en-US" smtClean="0"/>
              <a:t> freedom from others?  </a:t>
            </a:r>
          </a:p>
          <a:p>
            <a:pPr eaLnBrk="1" hangingPunct="1"/>
            <a:endParaRPr lang="en-US" smtClean="0"/>
          </a:p>
          <a:p>
            <a:pPr eaLnBrk="1" hangingPunct="1">
              <a:buFont typeface="Arial" charset="0"/>
              <a:buNone/>
            </a:pPr>
            <a:r>
              <a:rPr lang="en-US" smtClean="0">
                <a:solidFill>
                  <a:srgbClr val="C00000"/>
                </a:solidFill>
              </a:rPr>
              <a:t>       … so, how did we justify seizing territory beyond our original 13 colonies?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28600"/>
            <a:ext cx="2743200" cy="1143000"/>
          </a:xfrm>
        </p:spPr>
        <p:txBody>
          <a:bodyPr>
            <a:normAutofit fontScale="90000"/>
          </a:bodyPr>
          <a:lstStyle/>
          <a:p>
            <a:r>
              <a:rPr lang="en-US" dirty="0" smtClean="0"/>
              <a:t>Theodore Roosevelt</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boyhoodrestored.org/wp-content/uploads/2011/07/Teddy-Roosevelt.jpg"/>
          <p:cNvPicPr>
            <a:picLocks noChangeAspect="1" noChangeArrowheads="1"/>
          </p:cNvPicPr>
          <p:nvPr/>
        </p:nvPicPr>
        <p:blipFill>
          <a:blip r:embed="rId2" cstate="print"/>
          <a:srcRect/>
          <a:stretch>
            <a:fillRect/>
          </a:stretch>
        </p:blipFill>
        <p:spPr bwMode="auto">
          <a:xfrm>
            <a:off x="0" y="0"/>
            <a:ext cx="653018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Roosevelt’s “Rough Riders”</a:t>
            </a:r>
            <a:endParaRPr lang="en-US" dirty="0"/>
          </a:p>
        </p:txBody>
      </p:sp>
      <p:sp>
        <p:nvSpPr>
          <p:cNvPr id="3" name="Content Placeholder 2"/>
          <p:cNvSpPr>
            <a:spLocks noGrp="1"/>
          </p:cNvSpPr>
          <p:nvPr>
            <p:ph idx="1"/>
          </p:nvPr>
        </p:nvSpPr>
        <p:spPr/>
        <p:txBody>
          <a:bodyPr/>
          <a:lstStyle/>
          <a:p>
            <a:endParaRPr lang="en-US"/>
          </a:p>
        </p:txBody>
      </p:sp>
      <p:pic>
        <p:nvPicPr>
          <p:cNvPr id="58370" name="Picture 2" descr="http://www.theodoreroosevelt.org/graph%20harv%20col/HC1x4.jpg"/>
          <p:cNvPicPr>
            <a:picLocks noChangeAspect="1" noChangeArrowheads="1"/>
          </p:cNvPicPr>
          <p:nvPr/>
        </p:nvPicPr>
        <p:blipFill>
          <a:blip r:embed="rId2" cstate="print"/>
          <a:srcRect/>
          <a:stretch>
            <a:fillRect/>
          </a:stretch>
        </p:blipFill>
        <p:spPr bwMode="auto">
          <a:xfrm>
            <a:off x="-381000" y="609600"/>
            <a:ext cx="9829800" cy="686455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0418" name="Picture 2" descr="http://telepresence.wisc.edu/ushistory/photos/assets/photos/1177.jpg"/>
          <p:cNvPicPr>
            <a:picLocks noChangeAspect="1" noChangeArrowheads="1"/>
          </p:cNvPicPr>
          <p:nvPr/>
        </p:nvPicPr>
        <p:blipFill>
          <a:blip r:embed="rId2" cstate="print"/>
          <a:srcRect/>
          <a:stretch>
            <a:fillRect/>
          </a:stretch>
        </p:blipFill>
        <p:spPr bwMode="auto">
          <a:xfrm>
            <a:off x="0" y="228600"/>
            <a:ext cx="9372600" cy="643039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s://d30dcznuokq8w8.cloudfront.net/works/r/bal/6/7/1/312176_full_770x1024.jpg"/>
          <p:cNvPicPr>
            <a:picLocks noChangeAspect="1" noChangeArrowheads="1"/>
          </p:cNvPicPr>
          <p:nvPr/>
        </p:nvPicPr>
        <p:blipFill>
          <a:blip r:embed="rId2" cstate="print"/>
          <a:srcRect/>
          <a:stretch>
            <a:fillRect/>
          </a:stretch>
        </p:blipFill>
        <p:spPr bwMode="auto">
          <a:xfrm>
            <a:off x="1752600" y="0"/>
            <a:ext cx="5410200" cy="719983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74638"/>
            <a:ext cx="2133600" cy="1143000"/>
          </a:xfrm>
        </p:spPr>
        <p:txBody>
          <a:bodyPr>
            <a:normAutofit fontScale="90000"/>
          </a:bodyPr>
          <a:lstStyle/>
          <a:p>
            <a:r>
              <a:rPr lang="en-US" dirty="0" smtClean="0"/>
              <a:t>Buffalo Soldiers</a:t>
            </a:r>
            <a:endParaRPr lang="en-US" dirty="0"/>
          </a:p>
        </p:txBody>
      </p:sp>
      <p:sp>
        <p:nvSpPr>
          <p:cNvPr id="3" name="Content Placeholder 2"/>
          <p:cNvSpPr>
            <a:spLocks noGrp="1"/>
          </p:cNvSpPr>
          <p:nvPr>
            <p:ph idx="1"/>
          </p:nvPr>
        </p:nvSpPr>
        <p:spPr/>
        <p:txBody>
          <a:bodyPr/>
          <a:lstStyle/>
          <a:p>
            <a:endParaRPr lang="en-US"/>
          </a:p>
        </p:txBody>
      </p:sp>
      <p:pic>
        <p:nvPicPr>
          <p:cNvPr id="59394" name="Picture 2" descr="http://chivethebrigade.files.wordpress.com/2012/10/roosevelt-rough-riders-500-14.jpg"/>
          <p:cNvPicPr>
            <a:picLocks noChangeAspect="1" noChangeArrowheads="1"/>
          </p:cNvPicPr>
          <p:nvPr/>
        </p:nvPicPr>
        <p:blipFill>
          <a:blip r:embed="rId2" cstate="print"/>
          <a:srcRect/>
          <a:stretch>
            <a:fillRect/>
          </a:stretch>
        </p:blipFill>
        <p:spPr bwMode="auto">
          <a:xfrm>
            <a:off x="0" y="0"/>
            <a:ext cx="6967704" cy="7162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229600" cy="1143000"/>
          </a:xfrm>
        </p:spPr>
        <p:txBody>
          <a:bodyPr/>
          <a:lstStyle/>
          <a:p>
            <a:r>
              <a:rPr lang="en-US" dirty="0"/>
              <a:t>Teller Amendment</a:t>
            </a:r>
          </a:p>
        </p:txBody>
      </p:sp>
      <p:sp>
        <p:nvSpPr>
          <p:cNvPr id="18435" name="Rectangle 3"/>
          <p:cNvSpPr>
            <a:spLocks noGrp="1" noChangeArrowheads="1"/>
          </p:cNvSpPr>
          <p:nvPr>
            <p:ph type="body" idx="1"/>
          </p:nvPr>
        </p:nvSpPr>
        <p:spPr>
          <a:xfrm>
            <a:off x="228600" y="1447800"/>
            <a:ext cx="4479925" cy="4476750"/>
          </a:xfrm>
        </p:spPr>
        <p:txBody>
          <a:bodyPr/>
          <a:lstStyle/>
          <a:p>
            <a:r>
              <a:rPr lang="en-US" sz="3000" dirty="0"/>
              <a:t>Congress agreed, but only after adopting the Teller Amendment that made it clear that the United States did not harbor imperialist ambitions and would not acquire Cuba. </a:t>
            </a:r>
          </a:p>
        </p:txBody>
      </p:sp>
      <p:pic>
        <p:nvPicPr>
          <p:cNvPr id="18437" name="Picture 5" descr="Cuba1898_toon"/>
          <p:cNvPicPr>
            <a:picLocks noChangeAspect="1" noChangeArrowheads="1"/>
          </p:cNvPicPr>
          <p:nvPr/>
        </p:nvPicPr>
        <p:blipFill>
          <a:blip r:embed="rId2" cstate="print"/>
          <a:srcRect/>
          <a:stretch>
            <a:fillRect/>
          </a:stretch>
        </p:blipFill>
        <p:spPr bwMode="auto">
          <a:xfrm>
            <a:off x="4648200" y="1143000"/>
            <a:ext cx="4271983" cy="54102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Shocked by Anti-Imperialism</a:t>
            </a:r>
          </a:p>
        </p:txBody>
      </p:sp>
      <p:sp>
        <p:nvSpPr>
          <p:cNvPr id="80899" name="Rectangle 3"/>
          <p:cNvSpPr>
            <a:spLocks noGrp="1" noChangeArrowheads="1"/>
          </p:cNvSpPr>
          <p:nvPr>
            <p:ph type="body" idx="1"/>
          </p:nvPr>
        </p:nvSpPr>
        <p:spPr>
          <a:xfrm>
            <a:off x="685800" y="1981200"/>
            <a:ext cx="4143375" cy="4114800"/>
          </a:xfrm>
        </p:spPr>
        <p:txBody>
          <a:bodyPr/>
          <a:lstStyle/>
          <a:p>
            <a:r>
              <a:rPr lang="en-US" sz="3000"/>
              <a:t>European leaders were shocked by this declaration. Britain's Queen Victoria called on the European power to “unite... against such unheard [of] conduct."</a:t>
            </a:r>
          </a:p>
          <a:p>
            <a:endParaRPr lang="en-US" sz="3000"/>
          </a:p>
        </p:txBody>
      </p:sp>
      <p:pic>
        <p:nvPicPr>
          <p:cNvPr id="80903" name="Picture 7" descr="victoria"/>
          <p:cNvPicPr>
            <a:picLocks noChangeAspect="1" noChangeArrowheads="1"/>
          </p:cNvPicPr>
          <p:nvPr/>
        </p:nvPicPr>
        <p:blipFill>
          <a:blip r:embed="rId2" cstate="print"/>
          <a:srcRect/>
          <a:stretch>
            <a:fillRect/>
          </a:stretch>
        </p:blipFill>
        <p:spPr bwMode="auto">
          <a:xfrm>
            <a:off x="4876799" y="1524000"/>
            <a:ext cx="3871807" cy="51054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Platt Amendment</a:t>
            </a:r>
          </a:p>
        </p:txBody>
      </p:sp>
      <p:sp>
        <p:nvSpPr>
          <p:cNvPr id="60419" name="Rectangle 3"/>
          <p:cNvSpPr>
            <a:spLocks noGrp="1" noChangeArrowheads="1"/>
          </p:cNvSpPr>
          <p:nvPr>
            <p:ph type="body" idx="1"/>
          </p:nvPr>
        </p:nvSpPr>
        <p:spPr>
          <a:xfrm>
            <a:off x="0" y="1744663"/>
            <a:ext cx="5349875" cy="4824412"/>
          </a:xfrm>
        </p:spPr>
        <p:txBody>
          <a:bodyPr/>
          <a:lstStyle/>
          <a:p>
            <a:r>
              <a:rPr lang="en-US" sz="3000"/>
              <a:t>After the US defeated Spain, it passed the Platt Amendment which gave the US the right to intervene in Cuba to protect "life, property, and individual liberties." The 144-day war also resulted in the US taking control of the Philippines, Puerto Rico, and Guam.</a:t>
            </a:r>
          </a:p>
        </p:txBody>
      </p:sp>
      <p:pic>
        <p:nvPicPr>
          <p:cNvPr id="60421" name="Picture 5" descr="USMC-M-Guam-p0"/>
          <p:cNvPicPr>
            <a:picLocks noChangeAspect="1" noChangeArrowheads="1"/>
          </p:cNvPicPr>
          <p:nvPr/>
        </p:nvPicPr>
        <p:blipFill>
          <a:blip r:embed="rId2" cstate="print"/>
          <a:srcRect/>
          <a:stretch>
            <a:fillRect/>
          </a:stretch>
        </p:blipFill>
        <p:spPr bwMode="auto">
          <a:xfrm>
            <a:off x="5407025" y="1852613"/>
            <a:ext cx="3562350" cy="45720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43000"/>
          </a:xfrm>
        </p:spPr>
        <p:txBody>
          <a:bodyPr/>
          <a:lstStyle/>
          <a:p>
            <a:r>
              <a:rPr lang="en-US" dirty="0"/>
              <a:t>The Philippine American War </a:t>
            </a:r>
          </a:p>
        </p:txBody>
      </p:sp>
      <p:sp>
        <p:nvSpPr>
          <p:cNvPr id="61443" name="Rectangle 3"/>
          <p:cNvSpPr>
            <a:spLocks noGrp="1" noChangeArrowheads="1"/>
          </p:cNvSpPr>
          <p:nvPr>
            <p:ph type="body" idx="1"/>
          </p:nvPr>
        </p:nvSpPr>
        <p:spPr>
          <a:xfrm>
            <a:off x="0" y="1219200"/>
            <a:ext cx="4267200" cy="5410200"/>
          </a:xfrm>
        </p:spPr>
        <p:txBody>
          <a:bodyPr>
            <a:normAutofit fontScale="85000" lnSpcReduction="20000"/>
          </a:bodyPr>
          <a:lstStyle/>
          <a:p>
            <a:r>
              <a:rPr lang="en-US" sz="3000" dirty="0"/>
              <a:t>As a result of the Philippine American War, a sequel to the Spanish American War, Spain ceded the Philippines to the United States for $20 million.  </a:t>
            </a:r>
            <a:r>
              <a:rPr lang="en-US" sz="3000" dirty="0" smtClean="0"/>
              <a:t>In response to being sold to the Americans, the people of the Philippines waged a guerilla war for independence against the American forces… the US military responded with extreme measures aimed at crushing any resistance to US authority.</a:t>
            </a:r>
            <a:endParaRPr lang="en-US" sz="3000" dirty="0"/>
          </a:p>
        </p:txBody>
      </p:sp>
      <p:pic>
        <p:nvPicPr>
          <p:cNvPr id="61445" name="Picture 5" descr="Treaty%20of%20Paris%20Dec%2010%201898"/>
          <p:cNvPicPr>
            <a:picLocks noChangeAspect="1" noChangeArrowheads="1"/>
          </p:cNvPicPr>
          <p:nvPr/>
        </p:nvPicPr>
        <p:blipFill>
          <a:blip r:embed="rId2" cstate="print"/>
          <a:srcRect/>
          <a:stretch>
            <a:fillRect/>
          </a:stretch>
        </p:blipFill>
        <p:spPr bwMode="auto">
          <a:xfrm>
            <a:off x="4381500" y="2057400"/>
            <a:ext cx="4762500" cy="35147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4038600" cy="1143000"/>
          </a:xfrm>
        </p:spPr>
        <p:txBody>
          <a:bodyPr>
            <a:normAutofit fontScale="90000"/>
          </a:bodyPr>
          <a:lstStyle/>
          <a:p>
            <a:r>
              <a:rPr lang="en-US" dirty="0" err="1" smtClean="0"/>
              <a:t>Emiliano</a:t>
            </a:r>
            <a:r>
              <a:rPr lang="en-US" dirty="0" smtClean="0"/>
              <a:t> Aguinaldo</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http://www.loc.gov/rr/hispanic/1898/img/aguinaldo.jpg"/>
          <p:cNvPicPr>
            <a:picLocks noChangeAspect="1" noChangeArrowheads="1"/>
          </p:cNvPicPr>
          <p:nvPr/>
        </p:nvPicPr>
        <p:blipFill>
          <a:blip r:embed="rId2" cstate="print"/>
          <a:srcRect/>
          <a:stretch>
            <a:fillRect/>
          </a:stretch>
        </p:blipFill>
        <p:spPr bwMode="auto">
          <a:xfrm>
            <a:off x="304800" y="0"/>
            <a:ext cx="4693920" cy="6858000"/>
          </a:xfrm>
          <a:prstGeom prst="rect">
            <a:avLst/>
          </a:prstGeom>
          <a:noFill/>
        </p:spPr>
      </p:pic>
      <p:pic>
        <p:nvPicPr>
          <p:cNvPr id="11268" name="Picture 4" descr="http://www.loc.gov/rr/hispanic/1898/img/emilio.jpg"/>
          <p:cNvPicPr>
            <a:picLocks noChangeAspect="1" noChangeArrowheads="1"/>
          </p:cNvPicPr>
          <p:nvPr/>
        </p:nvPicPr>
        <p:blipFill>
          <a:blip r:embed="rId3" cstate="print"/>
          <a:srcRect/>
          <a:stretch>
            <a:fillRect/>
          </a:stretch>
        </p:blipFill>
        <p:spPr bwMode="auto">
          <a:xfrm>
            <a:off x="5181600" y="1743075"/>
            <a:ext cx="3562350" cy="5114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28600"/>
            <a:ext cx="9144000" cy="609600"/>
          </a:xfrm>
        </p:spPr>
        <p:txBody>
          <a:bodyPr>
            <a:normAutofit fontScale="90000"/>
          </a:bodyPr>
          <a:lstStyle/>
          <a:p>
            <a:pPr eaLnBrk="1" hangingPunct="1"/>
            <a:r>
              <a:rPr lang="en-US" sz="3600" dirty="0" smtClean="0">
                <a:solidFill>
                  <a:srgbClr val="C00000"/>
                </a:solidFill>
              </a:rPr>
              <a:t>Manifest DESTINY</a:t>
            </a:r>
            <a:r>
              <a:rPr lang="en-US" sz="2400" dirty="0" smtClean="0"/>
              <a:t>… Solves the Moral Dilemma</a:t>
            </a:r>
            <a:br>
              <a:rPr lang="en-US" sz="2400" dirty="0" smtClean="0"/>
            </a:br>
            <a:r>
              <a:rPr lang="en-US" sz="2400" dirty="0" smtClean="0"/>
              <a:t> It isn’t taking if its supposed to belong to you anyway! </a:t>
            </a:r>
          </a:p>
        </p:txBody>
      </p:sp>
      <p:sp>
        <p:nvSpPr>
          <p:cNvPr id="17410" name="Content Placeholder 2"/>
          <p:cNvSpPr>
            <a:spLocks noGrp="1"/>
          </p:cNvSpPr>
          <p:nvPr>
            <p:ph idx="1"/>
          </p:nvPr>
        </p:nvSpPr>
        <p:spPr/>
        <p:txBody>
          <a:bodyPr/>
          <a:lstStyle/>
          <a:p>
            <a:pPr eaLnBrk="1" hangingPunct="1"/>
            <a:endParaRPr lang="en-US" smtClean="0"/>
          </a:p>
        </p:txBody>
      </p:sp>
      <p:pic>
        <p:nvPicPr>
          <p:cNvPr id="17411" name="Picture 2" descr="http://upload.wikimedia.org/wikipedia/commons/c/c4/United-states-territorial-acquistions-midcentury.pn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American Atrocities</a:t>
            </a:r>
          </a:p>
        </p:txBody>
      </p:sp>
      <p:sp>
        <p:nvSpPr>
          <p:cNvPr id="62467" name="Rectangle 3"/>
          <p:cNvSpPr>
            <a:spLocks noGrp="1" noChangeArrowheads="1"/>
          </p:cNvSpPr>
          <p:nvPr>
            <p:ph type="body" idx="1"/>
          </p:nvPr>
        </p:nvSpPr>
        <p:spPr>
          <a:xfrm>
            <a:off x="-9525" y="1822450"/>
            <a:ext cx="4572000" cy="4683125"/>
          </a:xfrm>
        </p:spPr>
        <p:txBody>
          <a:bodyPr/>
          <a:lstStyle/>
          <a:p>
            <a:r>
              <a:rPr lang="en-US" sz="3000"/>
              <a:t>To suppress Filipino insurgency, the American military forcibly relocated or burned villages, imprisoned or killed non-combatant civilians, and used vicious torture techniques (including the water cure) on suspected insurgents.</a:t>
            </a:r>
          </a:p>
          <a:p>
            <a:endParaRPr lang="en-US" sz="3000"/>
          </a:p>
        </p:txBody>
      </p:sp>
      <p:pic>
        <p:nvPicPr>
          <p:cNvPr id="62469" name="Picture 5" descr="A picture of a “water detail,” reportedly taken in May, 1901, in Sual, the Philippines. “It is a terrible torture,” one soldier wrote."/>
          <p:cNvPicPr>
            <a:picLocks noChangeAspect="1" noChangeArrowheads="1"/>
          </p:cNvPicPr>
          <p:nvPr/>
        </p:nvPicPr>
        <p:blipFill>
          <a:blip r:embed="rId2" cstate="print"/>
          <a:srcRect/>
          <a:stretch>
            <a:fillRect/>
          </a:stretch>
        </p:blipFill>
        <p:spPr bwMode="auto">
          <a:xfrm>
            <a:off x="4600575" y="2000250"/>
            <a:ext cx="4429125" cy="28289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cstate="print">
            <a:lum bright="6000" contrast="24000"/>
          </a:blip>
          <a:srcRect t="8641"/>
          <a:stretch>
            <a:fillRect/>
          </a:stretch>
        </p:blipFill>
        <p:spPr bwMode="auto">
          <a:xfrm>
            <a:off x="273050" y="276225"/>
            <a:ext cx="8618538" cy="6340475"/>
          </a:xfrm>
          <a:prstGeom prst="rect">
            <a:avLst/>
          </a:prstGeom>
          <a:noFill/>
          <a:ln w="317500" cap="sq">
            <a:solidFill>
              <a:schemeClr val="tx1"/>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citelighter-cards.s3.amazonaws.com/p171uqgfkrfdn1hvge0l1621m8s0_79547.jpg"/>
          <p:cNvPicPr>
            <a:picLocks noChangeAspect="1" noChangeArrowheads="1"/>
          </p:cNvPicPr>
          <p:nvPr/>
        </p:nvPicPr>
        <p:blipFill>
          <a:blip r:embed="rId2" cstate="print"/>
          <a:srcRect/>
          <a:stretch>
            <a:fillRect/>
          </a:stretch>
        </p:blipFill>
        <p:spPr bwMode="auto">
          <a:xfrm>
            <a:off x="0" y="228600"/>
            <a:ext cx="9144000" cy="628929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Philippine Independence</a:t>
            </a:r>
          </a:p>
        </p:txBody>
      </p:sp>
      <p:sp>
        <p:nvSpPr>
          <p:cNvPr id="68611" name="Rectangle 3"/>
          <p:cNvSpPr>
            <a:spLocks noGrp="1" noChangeArrowheads="1"/>
          </p:cNvSpPr>
          <p:nvPr>
            <p:ph type="body" idx="1"/>
          </p:nvPr>
        </p:nvSpPr>
        <p:spPr>
          <a:xfrm>
            <a:off x="-92075" y="1790700"/>
            <a:ext cx="4429125" cy="4540250"/>
          </a:xfrm>
        </p:spPr>
        <p:txBody>
          <a:bodyPr/>
          <a:lstStyle/>
          <a:p>
            <a:r>
              <a:rPr lang="en-US" sz="3000"/>
              <a:t>During the war, more than 4,000 American soldiers, about 20,000 Filipino fighters, and an estimated 200,000 Filipino civilians died. After a long struggle, the Filipinos received their independence in 1946.</a:t>
            </a:r>
          </a:p>
        </p:txBody>
      </p:sp>
      <p:grpSp>
        <p:nvGrpSpPr>
          <p:cNvPr id="2" name="Group 8"/>
          <p:cNvGrpSpPr>
            <a:grpSpLocks/>
          </p:cNvGrpSpPr>
          <p:nvPr/>
        </p:nvGrpSpPr>
        <p:grpSpPr bwMode="auto">
          <a:xfrm>
            <a:off x="4252913" y="1889125"/>
            <a:ext cx="4762500" cy="4548188"/>
            <a:chOff x="2760" y="1260"/>
            <a:chExt cx="3000" cy="2865"/>
          </a:xfrm>
        </p:grpSpPr>
        <p:pic>
          <p:nvPicPr>
            <p:cNvPr id="68613" name="Picture 5" descr="1898%20june%2012%20proclamation%20of%20philippine%20independence%20in%20kawit,%20cavite"/>
            <p:cNvPicPr>
              <a:picLocks noChangeAspect="1" noChangeArrowheads="1"/>
            </p:cNvPicPr>
            <p:nvPr/>
          </p:nvPicPr>
          <p:blipFill>
            <a:blip r:embed="rId2" cstate="print"/>
            <a:srcRect/>
            <a:stretch>
              <a:fillRect/>
            </a:stretch>
          </p:blipFill>
          <p:spPr bwMode="auto">
            <a:xfrm>
              <a:off x="2760" y="2103"/>
              <a:ext cx="3000" cy="2022"/>
            </a:xfrm>
            <a:prstGeom prst="rect">
              <a:avLst/>
            </a:prstGeom>
            <a:noFill/>
            <a:ln w="9525">
              <a:solidFill>
                <a:schemeClr val="bg2"/>
              </a:solidFill>
              <a:miter lim="800000"/>
              <a:headEnd/>
              <a:tailEnd/>
            </a:ln>
          </p:spPr>
        </p:pic>
        <p:pic>
          <p:nvPicPr>
            <p:cNvPr id="68615" name="Picture 7" descr="La%20Independencia%20masthead-1"/>
            <p:cNvPicPr>
              <a:picLocks noChangeAspect="1" noChangeArrowheads="1"/>
            </p:cNvPicPr>
            <p:nvPr/>
          </p:nvPicPr>
          <p:blipFill>
            <a:blip r:embed="rId3" cstate="print"/>
            <a:srcRect/>
            <a:stretch>
              <a:fillRect/>
            </a:stretch>
          </p:blipFill>
          <p:spPr bwMode="auto">
            <a:xfrm>
              <a:off x="2760" y="1260"/>
              <a:ext cx="3000" cy="846"/>
            </a:xfrm>
            <a:prstGeom prst="rect">
              <a:avLst/>
            </a:prstGeom>
            <a:noFill/>
            <a:ln w="9525">
              <a:solidFill>
                <a:schemeClr val="bg2"/>
              </a:solidFill>
              <a:miter lim="800000"/>
              <a:headEnd/>
              <a:tailEnd/>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609600"/>
            <a:ext cx="8166100" cy="1143000"/>
          </a:xfrm>
        </p:spPr>
        <p:txBody>
          <a:bodyPr/>
          <a:lstStyle/>
          <a:p>
            <a:r>
              <a:rPr lang="en-US" sz="4000"/>
              <a:t>Interventions in Western Hemisphere</a:t>
            </a:r>
          </a:p>
        </p:txBody>
      </p:sp>
      <p:sp>
        <p:nvSpPr>
          <p:cNvPr id="69635" name="Rectangle 3"/>
          <p:cNvSpPr>
            <a:spLocks noGrp="1" noChangeArrowheads="1"/>
          </p:cNvSpPr>
          <p:nvPr>
            <p:ph type="body" idx="1"/>
          </p:nvPr>
        </p:nvSpPr>
        <p:spPr>
          <a:xfrm>
            <a:off x="285750" y="1681163"/>
            <a:ext cx="5635625" cy="4808537"/>
          </a:xfrm>
        </p:spPr>
        <p:txBody>
          <a:bodyPr/>
          <a:lstStyle/>
          <a:p>
            <a:r>
              <a:rPr lang="en-US" sz="3000"/>
              <a:t>To enforce order, forestall foreign intervention, and protect economic interests, the United States intervened in the Caribbean and Central America some twenty times over the next quarter century -- in Cuba, the Dominican Republic, Haiti, Mexico, Nicaragua, and Panama. </a:t>
            </a:r>
          </a:p>
        </p:txBody>
      </p:sp>
      <p:pic>
        <p:nvPicPr>
          <p:cNvPr id="69643" name="Picture 11" descr="bkthmb_large_westernhem"/>
          <p:cNvPicPr>
            <a:picLocks noChangeAspect="1" noChangeArrowheads="1"/>
          </p:cNvPicPr>
          <p:nvPr/>
        </p:nvPicPr>
        <p:blipFill>
          <a:blip r:embed="rId2" cstate="print">
            <a:clrChange>
              <a:clrFrom>
                <a:srgbClr val="FFFFFF"/>
              </a:clrFrom>
              <a:clrTo>
                <a:srgbClr val="FFFFFF">
                  <a:alpha val="0"/>
                </a:srgbClr>
              </a:clrTo>
            </a:clrChange>
          </a:blip>
          <a:srcRect r="18333" b="8307"/>
          <a:stretch>
            <a:fillRect/>
          </a:stretch>
        </p:blipFill>
        <p:spPr bwMode="auto">
          <a:xfrm>
            <a:off x="5999163" y="1878013"/>
            <a:ext cx="2954337" cy="377983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Banana Republics</a:t>
            </a:r>
            <a:endParaRPr lang="en-US" dirty="0"/>
          </a:p>
        </p:txBody>
      </p:sp>
      <p:sp>
        <p:nvSpPr>
          <p:cNvPr id="3" name="Content Placeholder 2"/>
          <p:cNvSpPr>
            <a:spLocks noGrp="1"/>
          </p:cNvSpPr>
          <p:nvPr>
            <p:ph idx="1"/>
          </p:nvPr>
        </p:nvSpPr>
        <p:spPr/>
        <p:txBody>
          <a:bodyPr/>
          <a:lstStyle/>
          <a:p>
            <a:r>
              <a:rPr lang="en-US" dirty="0" smtClean="0"/>
              <a:t>The combination of factors; fear of foreign competition and growing dependency on foreign trade especially, prompted the US to reassert its long-standing foreign policy… the </a:t>
            </a:r>
            <a:r>
              <a:rPr lang="en-US" dirty="0" smtClean="0">
                <a:solidFill>
                  <a:srgbClr val="C00000"/>
                </a:solidFill>
              </a:rPr>
              <a:t>Monroe Doctrine</a:t>
            </a:r>
            <a:r>
              <a:rPr lang="en-US" dirty="0" smtClean="0"/>
              <a:t>.  Particularly with respect to the Caribbean.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The Roosevelt Corollary</a:t>
            </a:r>
          </a:p>
        </p:txBody>
      </p:sp>
      <p:sp>
        <p:nvSpPr>
          <p:cNvPr id="70659" name="Rectangle 3"/>
          <p:cNvSpPr>
            <a:spLocks noGrp="1" noChangeArrowheads="1"/>
          </p:cNvSpPr>
          <p:nvPr>
            <p:ph type="body" idx="1"/>
          </p:nvPr>
        </p:nvSpPr>
        <p:spPr>
          <a:xfrm>
            <a:off x="-228600" y="1752600"/>
            <a:ext cx="5335587" cy="3308350"/>
          </a:xfrm>
        </p:spPr>
        <p:txBody>
          <a:bodyPr/>
          <a:lstStyle/>
          <a:p>
            <a:r>
              <a:rPr lang="en-US" sz="3000" dirty="0"/>
              <a:t>In 1904, when Germany demanded a port in the Dominican Republic as compensation for an unpaid loan, Theodore Roosevelt announced the Roosevelt Corollary to the Monroe</a:t>
            </a:r>
          </a:p>
        </p:txBody>
      </p:sp>
      <p:pic>
        <p:nvPicPr>
          <p:cNvPr id="70661" name="Picture 5" descr="bigstick"/>
          <p:cNvPicPr>
            <a:picLocks noChangeAspect="1" noChangeArrowheads="1"/>
          </p:cNvPicPr>
          <p:nvPr/>
        </p:nvPicPr>
        <p:blipFill>
          <a:blip r:embed="rId2" cstate="print">
            <a:lum bright="12000" contrast="-12000"/>
          </a:blip>
          <a:srcRect/>
          <a:stretch>
            <a:fillRect/>
          </a:stretch>
        </p:blipFill>
        <p:spPr bwMode="auto">
          <a:xfrm>
            <a:off x="4572000" y="1600200"/>
            <a:ext cx="4491486" cy="3352800"/>
          </a:xfrm>
          <a:prstGeom prst="rect">
            <a:avLst/>
          </a:prstGeom>
          <a:noFill/>
          <a:ln w="9525">
            <a:solidFill>
              <a:schemeClr val="bg2"/>
            </a:solidFill>
            <a:miter lim="800000"/>
            <a:headEnd/>
            <a:tailEnd/>
          </a:ln>
        </p:spPr>
      </p:pic>
      <p:sp>
        <p:nvSpPr>
          <p:cNvPr id="70662" name="Text Box 6"/>
          <p:cNvSpPr txBox="1">
            <a:spLocks noChangeArrowheads="1"/>
          </p:cNvSpPr>
          <p:nvPr/>
        </p:nvSpPr>
        <p:spPr bwMode="auto">
          <a:xfrm>
            <a:off x="0" y="5029201"/>
            <a:ext cx="8504237" cy="1708160"/>
          </a:xfrm>
          <a:prstGeom prst="rect">
            <a:avLst/>
          </a:prstGeom>
          <a:noFill/>
          <a:ln w="12700" cap="sq">
            <a:noFill/>
            <a:miter lim="800000"/>
            <a:headEnd type="none" w="sm" len="sm"/>
            <a:tailEnd type="none" w="sm" len="sm"/>
          </a:ln>
          <a:effectLst/>
        </p:spPr>
        <p:txBody>
          <a:bodyPr wrap="square">
            <a:spAutoFit/>
          </a:bodyPr>
          <a:lstStyle/>
          <a:p>
            <a:pPr>
              <a:spcBef>
                <a:spcPct val="20000"/>
              </a:spcBef>
              <a:buFont typeface="Wingdings" pitchFamily="2" charset="2"/>
              <a:buNone/>
            </a:pPr>
            <a:r>
              <a:rPr kumimoji="1" lang="en-US" sz="3000" dirty="0"/>
              <a:t>Doctrine, declaring that the United States would be the policeman of the Caribbean and Central America.</a:t>
            </a:r>
          </a:p>
          <a:p>
            <a:pPr>
              <a:spcBef>
                <a:spcPct val="50000"/>
              </a:spcBef>
            </a:pPr>
            <a:endParaRPr lang="en-US" sz="3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43000"/>
          </a:xfrm>
        </p:spPr>
        <p:txBody>
          <a:bodyPr/>
          <a:lstStyle/>
          <a:p>
            <a:r>
              <a:rPr lang="en-US" dirty="0"/>
              <a:t>Protection of American Interests</a:t>
            </a:r>
          </a:p>
        </p:txBody>
      </p:sp>
      <p:sp>
        <p:nvSpPr>
          <p:cNvPr id="75779" name="Rectangle 3"/>
          <p:cNvSpPr>
            <a:spLocks noGrp="1" noChangeArrowheads="1"/>
          </p:cNvSpPr>
          <p:nvPr>
            <p:ph type="body" idx="1"/>
          </p:nvPr>
        </p:nvSpPr>
        <p:spPr>
          <a:xfrm>
            <a:off x="260350" y="1827213"/>
            <a:ext cx="5194300" cy="4808537"/>
          </a:xfrm>
        </p:spPr>
        <p:txBody>
          <a:bodyPr/>
          <a:lstStyle/>
          <a:p>
            <a:r>
              <a:rPr lang="en-US" sz="3000"/>
              <a:t>On the whole, the United States’ actions in Latin America protected US commercial and strategic interests, but the goal of spreading democracy went mostly unfulfilled. The frequent use of military force also engendered widespread resentment in the region.</a:t>
            </a:r>
          </a:p>
        </p:txBody>
      </p:sp>
      <p:pic>
        <p:nvPicPr>
          <p:cNvPr id="75780" name="Picture 4" descr="riviere"/>
          <p:cNvPicPr>
            <a:picLocks noChangeAspect="1" noChangeArrowheads="1"/>
          </p:cNvPicPr>
          <p:nvPr/>
        </p:nvPicPr>
        <p:blipFill>
          <a:blip r:embed="rId2" cstate="print"/>
          <a:srcRect l="5188" r="14377"/>
          <a:stretch>
            <a:fillRect/>
          </a:stretch>
        </p:blipFill>
        <p:spPr bwMode="auto">
          <a:xfrm>
            <a:off x="5486400" y="914400"/>
            <a:ext cx="2209800" cy="1940704"/>
          </a:xfrm>
          <a:prstGeom prst="rect">
            <a:avLst/>
          </a:prstGeom>
          <a:noFill/>
        </p:spPr>
      </p:pic>
      <p:pic>
        <p:nvPicPr>
          <p:cNvPr id="75781" name="Picture 5" descr="american_brutality1_jpg"/>
          <p:cNvPicPr>
            <a:picLocks noChangeAspect="1" noChangeArrowheads="1"/>
          </p:cNvPicPr>
          <p:nvPr/>
        </p:nvPicPr>
        <p:blipFill>
          <a:blip r:embed="rId3" cstate="print"/>
          <a:srcRect/>
          <a:stretch>
            <a:fillRect/>
          </a:stretch>
        </p:blipFill>
        <p:spPr bwMode="auto">
          <a:xfrm>
            <a:off x="6010275" y="2962275"/>
            <a:ext cx="3133725" cy="38957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Influence in China</a:t>
            </a:r>
            <a:endParaRPr lang="en-US" dirty="0"/>
          </a:p>
        </p:txBody>
      </p:sp>
      <p:sp>
        <p:nvSpPr>
          <p:cNvPr id="3" name="Content Placeholder 2"/>
          <p:cNvSpPr>
            <a:spLocks noGrp="1"/>
          </p:cNvSpPr>
          <p:nvPr>
            <p:ph idx="1"/>
          </p:nvPr>
        </p:nvSpPr>
        <p:spPr/>
        <p:txBody>
          <a:bodyPr/>
          <a:lstStyle/>
          <a:p>
            <a:r>
              <a:rPr lang="en-US" dirty="0" smtClean="0"/>
              <a:t>Soon after defeating the Spanish in the Western hemisphere and gaining their territories, the US set its sites on securing key trade markets in Asia… most notably, China!</a:t>
            </a:r>
          </a:p>
          <a:p>
            <a:r>
              <a:rPr lang="en-US" dirty="0" smtClean="0"/>
              <a:t>Many European countries had vital trade interests in that region and were struggling among themselves to secure the market.</a:t>
            </a:r>
          </a:p>
          <a:p>
            <a:pPr marL="0" indent="0">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Door Policy</a:t>
            </a:r>
            <a:endParaRPr lang="en-US" dirty="0"/>
          </a:p>
        </p:txBody>
      </p:sp>
      <p:sp>
        <p:nvSpPr>
          <p:cNvPr id="3" name="Content Placeholder 2"/>
          <p:cNvSpPr>
            <a:spLocks noGrp="1"/>
          </p:cNvSpPr>
          <p:nvPr>
            <p:ph idx="1"/>
          </p:nvPr>
        </p:nvSpPr>
        <p:spPr/>
        <p:txBody>
          <a:bodyPr/>
          <a:lstStyle/>
          <a:p>
            <a:r>
              <a:rPr lang="en-US" dirty="0" smtClean="0"/>
              <a:t>McKinley’s Secretary of State, John Hay, wrote notes to the major European powers suggesting they all “keep an open door to China” (in other words, they’d share the market evenly)… the Europeans weren’t very impressed with the idea.</a:t>
            </a:r>
            <a:endParaRPr lang="en-US" dirty="0"/>
          </a:p>
        </p:txBody>
      </p:sp>
    </p:spTree>
    <p:extLst>
      <p:ext uri="{BB962C8B-B14F-4D97-AF65-F5344CB8AC3E}">
        <p14:creationId xmlns:p14="http://schemas.microsoft.com/office/powerpoint/2010/main" val="1738447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Anti-Imperial Sentiment</a:t>
            </a:r>
          </a:p>
        </p:txBody>
      </p:sp>
      <p:sp>
        <p:nvSpPr>
          <p:cNvPr id="7171" name="Rectangle 3"/>
          <p:cNvSpPr>
            <a:spLocks noGrp="1" noChangeArrowheads="1"/>
          </p:cNvSpPr>
          <p:nvPr>
            <p:ph type="body" idx="1"/>
          </p:nvPr>
        </p:nvSpPr>
        <p:spPr>
          <a:xfrm>
            <a:off x="152400" y="1792288"/>
            <a:ext cx="5376863" cy="4521200"/>
          </a:xfrm>
        </p:spPr>
        <p:txBody>
          <a:bodyPr>
            <a:normAutofit fontScale="92500" lnSpcReduction="10000"/>
          </a:bodyPr>
          <a:lstStyle/>
          <a:p>
            <a:pPr>
              <a:lnSpc>
                <a:spcPct val="90000"/>
              </a:lnSpc>
            </a:pPr>
            <a:r>
              <a:rPr lang="en-US" sz="3000" dirty="0" smtClean="0"/>
              <a:t>Not Everybody wanted an Empire:</a:t>
            </a:r>
          </a:p>
          <a:p>
            <a:pPr>
              <a:lnSpc>
                <a:spcPct val="90000"/>
              </a:lnSpc>
            </a:pPr>
            <a:r>
              <a:rPr lang="en-US" sz="3000" dirty="0" smtClean="0"/>
              <a:t>At first, </a:t>
            </a:r>
            <a:r>
              <a:rPr lang="en-US" sz="3000" dirty="0"/>
              <a:t>most Americans had little interest in territorial expansion:</a:t>
            </a:r>
          </a:p>
          <a:p>
            <a:pPr lvl="1">
              <a:lnSpc>
                <a:spcPct val="90000"/>
              </a:lnSpc>
            </a:pPr>
            <a:r>
              <a:rPr lang="en-US" sz="3000" dirty="0"/>
              <a:t>Imperial rule seemed inconsistent with America's republican principles. </a:t>
            </a:r>
            <a:r>
              <a:rPr lang="en-US" sz="3000" dirty="0" smtClean="0"/>
              <a:t>(Even with Manifest Destiny)</a:t>
            </a:r>
            <a:endParaRPr lang="en-US" sz="3000" dirty="0"/>
          </a:p>
          <a:p>
            <a:pPr lvl="1">
              <a:lnSpc>
                <a:spcPct val="90000"/>
              </a:lnSpc>
            </a:pPr>
            <a:r>
              <a:rPr lang="en-US" sz="3000" dirty="0"/>
              <a:t>The US did not welcome people with different cultures, languages, and religions. </a:t>
            </a:r>
          </a:p>
        </p:txBody>
      </p:sp>
      <p:pic>
        <p:nvPicPr>
          <p:cNvPr id="7173" name="Picture 5" descr="imperialism"/>
          <p:cNvPicPr>
            <a:picLocks noChangeAspect="1" noChangeArrowheads="1"/>
          </p:cNvPicPr>
          <p:nvPr/>
        </p:nvPicPr>
        <p:blipFill>
          <a:blip r:embed="rId2" cstate="print"/>
          <a:srcRect/>
          <a:stretch>
            <a:fillRect/>
          </a:stretch>
        </p:blipFill>
        <p:spPr bwMode="auto">
          <a:xfrm>
            <a:off x="5662613" y="1993900"/>
            <a:ext cx="3257550" cy="451167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 of State John Hay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90599"/>
            <a:ext cx="7848600" cy="5856263"/>
          </a:xfrm>
        </p:spPr>
      </p:pic>
    </p:spTree>
    <p:extLst>
      <p:ext uri="{BB962C8B-B14F-4D97-AF65-F5344CB8AC3E}">
        <p14:creationId xmlns:p14="http://schemas.microsoft.com/office/powerpoint/2010/main" val="507222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“Boxer Rebellion”</a:t>
            </a:r>
            <a:endParaRPr lang="en-US" dirty="0"/>
          </a:p>
        </p:txBody>
      </p:sp>
      <p:sp>
        <p:nvSpPr>
          <p:cNvPr id="3" name="Content Placeholder 2"/>
          <p:cNvSpPr>
            <a:spLocks noGrp="1"/>
          </p:cNvSpPr>
          <p:nvPr>
            <p:ph idx="1"/>
          </p:nvPr>
        </p:nvSpPr>
        <p:spPr>
          <a:xfrm>
            <a:off x="228600" y="1417638"/>
            <a:ext cx="8458200" cy="4708525"/>
          </a:xfrm>
        </p:spPr>
        <p:txBody>
          <a:bodyPr>
            <a:normAutofit fontScale="92500" lnSpcReduction="10000"/>
          </a:bodyPr>
          <a:lstStyle/>
          <a:p>
            <a:r>
              <a:rPr lang="en-US" dirty="0" smtClean="0"/>
              <a:t>All this fighting over control of the Chinese market didn’t sit too well with the Chinese… who, by this point, were angry about all the foreign influence upsetting their society, culture, and government.</a:t>
            </a:r>
          </a:p>
          <a:p>
            <a:r>
              <a:rPr lang="en-US" dirty="0" smtClean="0"/>
              <a:t>A secret society formed calling themselves the “Righteous and Harmonious Fists” … western press called them “Boxers”  The Boxers began an armed rebellion against western interests.  The European and Americans resisted with great force, ending what came to be known as “The Boxer Rebellion”</a:t>
            </a:r>
            <a:endParaRPr lang="en-US" dirty="0"/>
          </a:p>
        </p:txBody>
      </p:sp>
    </p:spTree>
    <p:extLst>
      <p:ext uri="{BB962C8B-B14F-4D97-AF65-F5344CB8AC3E}">
        <p14:creationId xmlns:p14="http://schemas.microsoft.com/office/powerpoint/2010/main" val="14321539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data:image/jpeg;base64,/9j/4AAQSkZJRgABAQAAAQABAAD/2wCEAAkGBxMTEhUTExQVFhQXGRwbGBgYGCEaHxwaIBodISAdIiAcHykgHR0nGx0fITEiJyorLy4uHB8zODMtOigtLisBCgoKDg0OGxAQGy8kICQsLC8sNDQsLDQsNCw0LCwsLCw0LCwsLCwsLC8sLCwsLCwsLCwsLCwsLCwsLCwsLCwsLP/AABEIAIABiQMBIgACEQEDEQH/xAAbAAADAQEBAQEAAAAAAAAAAAAEBQYDAgcBAP/EAEoQAAIBAgQEBAMEBwQGCQUAAAECEQMhAAQSMQUiQVEGE2FxMoGRQqGx8BQjUmLB0eEHFXKSJDOCorLxFkNTVGNzk8LSFyU0s+P/xAAZAQADAQEBAAAAAAAAAAAAAAABAgMEAAX/xAAtEQACAgICAgAFAgYDAAAAAAAAAQIRAyESMSJBBBMyUWEjM0KBkaGx8BRx8f/aAAwDAQACEQMRAD8Al6/NK2gC9xFlMWF+h39cehf2V3o1pAkuCAPaNottjz/N1NQPYmSZJtaN2a9jYR7C2PQ/7JnlK0/Z0dZj4++M01cTbkJb+0yif7wKz/1Sfg04rP7L8zpydQACfOMDb7CD+GJj+1Ef6eT3ppHtzX+s7Yc/2Y1R5NbmEBxEmPs+/wCY+oa/TJvoQ/2oUz+mAk2NFb/7T7/nthLVRvK180yNyY3AmCI9Rfoe16H+1WmPOouCDqplSAf2XnptM/dhDkELUHAMT6EiQVMTtq+/vikPpRyFFWkWKgTJMARO8QP6fzxaeBuH5mm9QMCgCq9MOLGoKicouIJkKT64nUpqK9P1qU4t6p/y/wCePUHqFm5SJChb20ualOYn7V+W8zF9sTzvwo72eZ1+C5xnd1WpALQdYHKT0M9o+mMX8P51rFKjD1YHf0Lfn6YvczmWqFqVFdTISG0ySdMWETeVIMjr1GJzMcYqqrKTz3UqJAUgFY2jV3jeSLdGjLR1yKzwSKmXyQp1xoLsRcj4SSSbG507R3XB+Y4rSpaitRSxJWoZsYCiAYAlZPoZPUziO4kteoFLK3lxBdtiSQDDdb2gTcXxmpDKd5XeLEsZETcyBJ+vrhJPyopHFceVhNLiFNDVZDOw0sIIuo23Pe2wjvjbivF9KjynBLQBcHodTXvaR8xfsZ/ijkgkAkG4tJUS0CbXgNg3hnh5a9F6hqFWWdIntzSdO0iOnc4e1WxHBdld+nJGoiIWSoIsYBiT6E3/AHT7Y2osCp0rawm+5aIv8vrie8N0qp/WgLAA1LB7bxvIAIknefY85riX+kQqr8QDDTYhgNwLeu8TBPqtLoXiXXhYlRUDb61A9ZUX+6fYHGfGV/WVCN//AOa/1woXiZoqukEamsSNIkgXnrIGkG0XjY4O/TGqIxcgkWJnp6gL8UGNx0tM4VrdgpnD8I10szTP/WVSR/6oZfvx3wzhhWtlmkfq6K0yDEk6XA2+eGrVYABgbTewb5i41dZJ6xvA+YzNMHmbTTEbTqeDaw2pzMnY7bTJ2wGXCskVIZjq8wC0WHKCPnIP1GCctmEDsggXGkbW0qP+QtIxrkK9M0kqBuRRIZrWAj8MSq8foa11Ol6gAI1EaQwEsNN5Fw20hrg2xKrKJN9FrTW+wnE/4q4LlKgLOxp1mX4kNyIFymxAAiYmLTjnxHmGdqdKkQwBJqKCbADrAhvRZvvBjCajRHmhdWlLxpEnV0Ez1BiYvYRimKCq2I5NPQV4cr5jKHy6rh8sDIeLrJ6j4lEDUNwZPUxi6y+ZRxNN0cd1YN+GPLuK5apWqaMupp0wt3q0wQCAOW8lVggme5MQLveCcPr5VtNJhW0r9qFLKW2HNAI2E6ZCgSAsEuum9nO35FPoHnMQCVF7Xh+9un8T6YLq1RhI/iWjRpsxVlYAsUYFdIBO8iwBB6Seg2GF/AvEFXMVlJWKLBtDFVUMwBsoLa22MnaxtjqoHYXx7hZrPSZVukyQbmRAHsL39cbZDJvTbm2jeZvPpt+GO+JcZp0bufkPXbc7noNzeBgyi3mKjCVDi4YEECCYIMEGe+FlBPsZTdULeLcNmotVbMO37QK6T7bqR1kDqcfc54Yy+ZTn1XLGQRYkme8iZ6n8MHcXy8KXReYEE6Rdl+0O8xe1zAE3wuD6mSopAgDUJsNiQIFjvEkTPYnEG/lyV9DqTa06KHKoROrf+g/jjnMJ9IM4BzXiHL0vjqqCdrzN4gRufTpgp6+oCARPQiMaESafZvSWANIEe/4YyzlYRAxslhfAddb6vz6ffggFufs+o9FCntMk9ekHEx4tQeSwFhKdd/1i/fiwr5rTAiQbYmfF9MeS5XaaZ9pqrb26j54SUf4jR8PL9SK/K/yef8XWKY7y0/T8cOfDQ/8At/S9aofoiYUcabkUep/P9MNPDF8hHatUP+5T+++Av2z0viX+uhj4NC+ZmNV7r/7v64dV6YQJJgFP/jbCLwVUUDNu5ICMhJ6xD2gdTG3rh/lOJUs3QcUgdSIwKN8QNtJgbg9xOGXZ5udNyYvqK4pklQiAExAJPWIBhR8z/HHb0v16jqKbnf8Aw3wTnMkwU03EKJWb7MdIPyUzjlgBWAIiKR23jV6YGT6GDD+4v5kZxj/89P8AzE/H+WL/ACWWKajvLT+A/Ab9ffEDxcD9PSdhVQ/eP5Yvci7XkEQY7yS3sNrfkYK+hFPiV5BEmTft+A/pjqvs06raTy77zH3RGOXp3PsP44yzyuEOi5GmQbyL7nAj0yHtGaQ0wIBKR6rqsetpnBXkH0+g/ljmllT8RaSSoiLCO3oDP1OC4Pf7sMB9nilOoSNxaeg3iAdr3x9z1Dfl+0R7fn8flgzhuSJEsNt+hA1f1wVmaCxa953+psdsXvZb0JUosI7ERuRI7bGPnacdtSkGANzBA6CNib9h8xgw16S20Akevt6z7fLHyrmg0QrLFrG4Ez0OxP8AD5dYtMX1Mq2qw6wOX1PpB+eCsmhVWVluBM+kA7zAvBi5vtj7VzkLBM9SbmN736x1x8pMjK+wOg7GOnvv9wwRao5rEishBuGkGepYb+1sXFUmmdFGvV8xnio6EFEkywuZdpgki297nELWQisNJHxAzM3hfWOm04vvDoV9aU1Fm1MwIUAWkF945RKxf0gnEsnoZLTBxSbUaAzLJS5nsCHqt8UHSSz21Wv8OwJx8bhGRpuZzF1eSipriDszTzEnfSd7SRjfj/CkR/MrVc2jamKVCmtQoawOkAgc1piZjbH3J5DKNSFdkBM1gW0aweZgrMY5Rp0tuJnbcGfKiiS427Z3m86laiaYK1YOmxCDZSHhgWZiQbQscwtpnHVHhDILM1NCZZkI1ToldMjlsBYdGMG5lUvBczpFXLqBTBe6PohrMDa5UAiCJ2IHq44vRAlWOugulHJuGGn/AFhg3ZH5yd4J7iC15dk7qGjTgeUrlqr00q1KbEKrVCushDdWZonmLDVzEaV3gYwTIZjU6MlJer+cNY0ljEIHVIAG8naB6rl8PqdWqs9MKwVFk6VH2o0joQ209STNsZZZsxzKMwwheXUoc6CZA6zeCIFptM47b6O8aC8g9VKdRTTf9ZdNFM1A0gyumXFMMrbvNj8RgEKqXhRzVK61VQtNmqX+107k6pmOkegw3o8SdSfMKgIoDkqQAoBVTpJksbGNuW4Ag4IzFby8uqhakvVBYvZyDzAEKzwpgDfYtYWx20dy+wt4rkMxTRP0hKDAELKu4Z2PVm3B5TJEc1yOuMcrUr5dVp00VwT5iFmYlZOkoRAlwVKHb4T0jHfE82tbUrFi8hdMEAJclzMXMsfcH3xrmM61NUvFQEMCVkXFzBIvdRv0iYtgJOije9m9PizKoZ6KsBUHmjzbqYG7aNTTzCAIF1JnDSvlUzVQMUYU9BUU2PKSFIDEFSICaYmbkkC04QZHNrVWnT8syAzVahEBjIgmZ1EiZPr6kYPy2bd1cq5Kq2lRusAAEQfhhuqkXGKKLcX6M8pJPoqeHlBQNNoQS4jmAUNq2LAWAM7CAPbEjlaXlwHYEIx8u91BJkW5gonY+8Ak4J4ZxV8xVpsohSrHSJC3KffpJ3J3PQWxqcLqV3KgaFUcocXcbXPRPncwSNgxgowuxW5PoNyOc1BQwMHVoqDmiR8BAEkWNwG6bi4wq5b9YgQ6kOoPINmKsykFiTspBDHqNrjA2bzxWdKA3g6iAFgEkAxzEfuSLHbBK1E8+nUCsoEqAxPxEHuAJIjp6A3u2uWgb4lFlGpa9VPQXZYdLBvcj4oERJsZPacfstxIIzKzh2N5Q6tLA8qyTtfqJkGQAQMSHEUStXRI1AKzOxX7IIBW42JsR2PfB+X4ZUWHpBaYCkKsReNSLAEQIM9tZjqcDhHlYLdDTinCv0iqtWpUApapGgQQRESzDbUsAQIJiJJOO1radIVTopNpOlVOuDLaSTqBn4u8sOhOAhVeqiPSby3n9YjCQYEFHAsDsJFxFtwccZ/MVjUUkaVBYBKdksREsZPcX0x2m5V4lafoZTdUMszQR6y1wqswVtOkiRK6ZIJB2IEj791osiNKIDFv2doO30FsSK5TWRTHPqJGhksF/e6Ai1wLysg4bZRHqLpdm8oqCrKxA0wLBhcXvczuNtkkldhvVDnN5tVtILHZZvPTa4GJwuuvySZFRS20FSCTtFgQ0R00jHLVly9dglKE0gFlUsxZ2+1HNMwRvAmdNyEPinjzZfMIiBJKSxgEsSTCzuIj6nGTJeSXGPRXHC3QVnqlTNFqApsWSoA1TZUlhUJBkEtEQI6iSL4o860RE8oAVQJuZtv+yOs2GxxO5Gr56Zg0wU82nTAgMxFQ60LHTckFb9SEnrifyPiDN5eulLMq9RRUsVGpp06bGJcaTsb9j0xpUElxRz5Pv0eiv4hSnKVQRpgMwMqk/DqO4U/twRa5GC6mYJWIHSw+6+I3xBSLItemRTrqATJDAKTzq2mzIReD6dYwXlV8vLUjdV8vUoXUw7hBzhgATpCgEiI6Alk1JE5QaoYcXrVFRnprrKD4SdM3vcjpv6gYk+NeIqxRsvXyxpFymlwwZbMrEGLbDuelhviirZptJ6jmBEzeOhJIE9iBfr3S+Jc4XRVFMxKEuRHNqECwmw5d9vuM+XSWinw/HnG/uv8AJL8cpRTBw28I0C2RP/m1P/10/wCWFniFeUCD/AWw28LSMiCBM1qltvsoB8vz3xNftHo/EfvJhvhHhi1VztOovKxpAgGNg5BB9DBwNmPCWYpaauVZmEKywQHWR16OPbftvLrwQebN/wCKl/wvikYGAFPSkflqvt+7Pvgpu2YMsmpMScL4tTzS+VWlKyj9YpGm8iCBNhIB9Jg+vPEKUVrR/qSZH+KxGDuIZKjVdKsAlGksDB0rJMk9JgQe/qZW100sF3hCCetzMkzczN42v7LLaaidhaU02RnFk/06mP8Axln/ADRi7yqwGUTAe1/WSBboPft0xEZ+mTnqFvirJf8A2h/PHoNPJwSoUnZiT/jN/uBw6+hD/FfWfdybTEb/AD6/npjTP1ilOo4uQogRN7xb3Ix3pHvtP343rUQaZkbx+bThUZ/sBPPKbyWA2/d29f8AngjUPT6/1xyvMEYgiWBFotBi2+3f6DbG36IPyuGsVo8+HC1YyHf2AUe/uBf2+WBczwqkshizbbaR/wAQjp/C+GjeHKWmppzFRmpwpOgRq3Cjl5jtYSRPfC/h/A3amKlWqUp8xLAptsD8OlOs6nBEECcP8xFf5sR5pVHwgwB10G/rAv8AjAxjkUOuSqXBsyKBt37yR/XFL/dtAkg5x9U2CoHkH95adp672nvjih4aV5NKsX7+WyMR7ghPphvmIF/kT56ogGkKikTMBd7ffv8AnYHKhxcsQfcHqNh3gn7sOK/hxkYuKhdFBJ5YZWi2tTcDuSI9RvjQ5LLHKtVAZa6OAVYi7GSANKqIIuGA2X54KmvRx8QOqWOoHSCpXoTtJC6m6wAY0kH19BzfEqeWl0os5qtKmQRqNwCAZm8iRvNxYnybL52DqA2gkSDIBsTKnrHY74tOCZGpmNWYYU9Kkh1YwQI+ISItuGLbHfCZdBUbt2MvDdSvm3anW28zXVvICiCtPtNyY/wdjgbKeFctVqZp5cUKdZqaJqhToALT10q8+gAPacfOGcR/Q6tTQ4NJyG0keYx1CbQQdyRzRsbk474L4ly60C8Ny1GbyySQCXnUzRBJJ1AWAOmxIDYR36QU2k6P3hnK03/SUQ1FJeKKamVYVJHJMSWQkyJEmNsEUczUzDPRrU6Zq/q9NRD8QY76oBA5Ya19Q3wn8N1TSzS1GYaHJMhTy7XJ6SNXsAZ9H2RqonEWVzpCgqvQWkKD6adR+hwJaexbsScZzDrRFCidDJymDKMnME3JJOpSAemkwTAOAlqmgrPWCayNIBNmMkwZ2EbqRYKfbAtDIHWdMPTBNOmlzNEMQh3tBWO3xd7nZigyKQwfSTZoDSbhiTsAD7fDOxxSJ2RUqBctQaoWKlX51Zi0hTFtQCkTJFoIMHc4Y8S4mWc6CCwkM+wUAjUFBkbldRM9JJiwmTynkoy1Q9OwILOvMJOo8pKiJEAk7i+8DUq9IFirSDYaV2UyD8jtHXQDg1bsRt6Q44Tw+iXZJvys7n4m5hOqbw2lm0kX032EZrRNU63Q6TpUlWJLQwOq8kSw394vY8cFVVK5qqqrrk+ZPwoywq9TMAGTAn3wz4xRcBlVuaPmCL7XMjfckQLm2Ju+VD3Ss5pZR1VWWjQphikaSxbmv8ZqaZAF4Ui4jAtXLhfMGoUw5kK32iwuSFYaSZjfoDgDgubqUatQsprVQhCFizIs/Eb7yARY956xpkqFSsyvlworEk/6sEncEMw94naL9jh4uW0CcY2rZ8q13RV0alCwtPSwAAIjmKn4onlGwPXcjZnMFlhq6+dfeqITrpCUxG2++5iMPOJpTy9TTUzAatpIZbm5vtJCGxA2B1YyyWSXMVJYTSTTCqJUtFhPVRuQLSVGKKSptk3apUT9HI1GBZNLVJHwgE6Z7EBwIjcdPbD7jDMaKIYZ13ZYWNIa407X26EH3wZ/0eYkhCIF1k2sO+8yReDBE22x+zWZGoLFWw2psjsG7XJQWm8kATqjE/mxbpdj8W1bJ+pm8xZmqDQHFM8sBvWRzRP5GGGX47WYKaa0zTBG4NywMAGYY9dhGnsYx9ztOaipUQj4SDUAJNiJJDeX1YmACIibjHfF6S01UUEZjNk0EhmAjUNMANBMkbjp1xRbVsR1dIT5KuysYd1vBAWZYGPi1RM2uPuxU5Gg9NUbzH1EzCokFiZ0kaRuSZPebgxicXKuaZU0SkmTziZHVtQH+bb3xceGMsulIdIRYBJB337c3fb26YDpI5ybdn3MPWWpKUdBiIDEq25+zTYED2B323PGS4m1Mt5tJlTUW5VMaixIJUCQTvAm8+hNNQzNNm8vQ3eSoIIvfeenX0xhxfhIdG0kiwkeimSB2JEifbEGk416DYh/TKWsv5mlm2V+XYkmzQ08w6dBia8YcKbMBdCRoAAmBYSAFJgnvtFhtM4bmkyFqbOWVLnV2JlR6bGwiwFupE4fRUszeSiiYlbMDffTffoTa9+gGLBGL5BeR9BnhRKRprTQMroAWSpMzDS0ncHURbbTANpCHxPQZmdCBKvOpCeUgEQvWY3nqTG2KrO+VohAyuSdVyYFySCZG/ed4MdJjjdNU8wKCSG7RZuYSCLCGwVTldUy2KXfsE4Mc4KbEI9agDpcqRrAJJIj4j8XrbaBii4RxZHApihUCVDqBKgBW+025B3v7HphD4W429BGYhmWpcD06NB3nt1kYIpcZQvUimy0y2oKRBVurDeJNyJ6zvMlc+TTWvTBKN7RnxXgDBzWyLaajOeRTIZibiCIAmbSR7YVeIfPp1gjVGqJUYG4I0mQYAJOnaw7YrnzzLzyuhSDrYRIAWNV4ja1mIAk957jlanUXWjK7a0krdVMwI33Go7nqPXHL5i762PilBzVfgA8Tj36f8Jw08MA/oKR/wBrU/8AZhd4gpkpIFpX/h6fTDPwoh/Q09azx9Kf9cIv2zZm/cX++hv4IT9bmh60/wDhcH7oxVM8Izk/9UCTHo389sTXgun+vzYjYp+BjDvxNWVMrWWfhpFjH7K7gepiB6ntg2r/AKHn5dzZO0eKZdaTDLqKT1TNRDr0ljcspAYCTIKWP3SfXy5NUdzTAjfYtI9QZ+7EN4dmpXoM7aaYYsQbmbxJHXUAZt39r/MU285IFrfn1/PzGSMYxdFYRlHIrXomOKZpUzVNWQEiqpVpgzIOkkfZnffcm84uspUVmPxLUIEqxvYGw+yd+mPNvFSEZtR2qL/D8/m3pdekrSSY09ew/hsDPoOwxSO4oT4hJNUc1EIi2NqiFkKwLlQZ/ZJGr/dnAWV4lTqgRURt7owIPpvY9fvIExhnl1InC1RGwXy9IUsw+Im4ix1wB2gECT0Xpj5+kL/2g/zHGGaeWhierC2w03BPSDbrFt74W/pD+v8AkP8APE1O30M4k/WU1aVMFkp0KalqjUXkTJkKerMTeTbUB1JxI8b4u1aLFKSmKVMGymIn1aN2N7+oGLh2pNw2dSny0GoEmJBA02ncGARPx+uPP6K6r2t8PXqfbrJnuSbbjRjq3+ApGVKm5i+m83PWLGxufljc8Rqq3maiSpMX/J26z8++1NSxuNh633seoF+w36kw3x6d5K7eth36WiduhjrvXTA9FHwXxCcw3NC1UBg6QTp6lbCY3ZNmiV0kYXeJqASoraR5Za6g2VhcgH9lpkHaDFogZ+H8wtGrUEzCSnLcMCI/w8pPcwY6AY547mfNVWsFUgKBPwg6F9zAN56+8zUanro5LYjZAZtEetvSY/A/di/oZry9GXoArqph6xB1cvlgnlbflB/DEdpKIWJEN05TIG/vtHyO+PSvC/B6danl6gUCp5CTV3IHlhbj4ZO3WwIOGyNVs56ZAU6lR28sHSrAtpJDqFN9mtJteL4ZHi1HLqBTVCSP1lI01WZE6tekiI2AK72vh5xlkp1WyyZenVqlTpqUWKEPFiUIa4mZmJA6wMKM/wAIBbzBlaoR4KnzBpIiReZ+7CuafZyX2BMpmGTMmsf1KNIgqdALfZkagEBg+wjYzik4plVq+VVbU9v9YgKmBeBElxAmAGMNtAnDHguYZMuHVBqcm1yFMR2v8M+/0wOZCKVSC4Gm07i0xs3IZ3PwwJ2m5K6C23sR5DgrnlWqy01aUYaCSCDqlgPkQNxv6UdMBisaoMyWmWUix7MDEz026xhDnTTX4WFIsQsj4SDJGoNIboBtBNo6d0y5I1IXty1Z1DvJli6e51Duw3w8sDlK+Whfna6OvEVDzqDJVJRabE+aV1CwMLGqSxsOk2M3xLPnyVCBVUBVWxM8ogHsTv8AZ6Dth9mGd6Vak7IlNpZHZ5JZSJJAJLgAfZU7RO+BMvwcF9NOjVrGY1OfKp77jdjF5EzvbAqS0a/h3hSvIrfr/dIb5px+h66XMujUytcqAeYAQQYiZ/xbdFuRr1K4fy6TrRUKAVOrTLbSwgkm+1tI6m9VkOH+UQsDSyiVUcuobkA7KfUkmb9ScMpxlKOWXL1BFNlBDxdkYAjYHVEkd7AnfE1k8mvsR8eLSXf9hPkswvl01LjWYkFgWDX3ESOxkfTDSnUejSZaTeSzBgHA21EsZ3j3HwxM9C0of3ewn9LrRYMprHSoO0r8IQ/tbeuA/GHDKtNUq5asGpEhCjgNzEnqF2teZIMnFuaZCMPImeFeDi6rVr1liprJSdJBBI1MWuTq3kSJv1xVZOqtJUZpKJAe5OxhjPW4vPSfnOHiGcypKZmhK6yABzCSTABUyw94Ji56YYUM4dAFUU1psDIVWDwwII0aoRgTdZaOsbYjJNppvRonGTps74t4gqPVNNaaOrTKlmUqdpDrdYUc3t06r6eqmtQ0cuwFMcy02ZxJNyCyyoESbdJAte54JwtUo6qijU1MeZIF5W4O1rke2FmSzBpU38sEAprVGkAEgtYkA7nrcCB0xkx5oxWl0dx5NpdCfg/EEqjUsKRuJk/WJi2+Bc7XarmqGWJemr/F5bXIjv2kEX2uexxJ8OrNTzbagAPMhwPhEuCfaCI+oxaZmqiZhXOhCabS8AkTpAMkSOWRJ7xjfJfYlBqMxVx9c1lG1FqzUTGhmuAJsrTy6ot3O+KDwl4S/SGpcQqVRzgOaYp6SGA0/EWNpWdv54PQ089lXQ1h5bQLDTBR9UgWiOXfex23ecMqrRy9EKCFCWAvy9Nuv9cLGVqn2NKUoda9DWhkkViwksRGom8dsbt2wu/vZYtOMqedZj0j3waoh2MK2SpuQzKCRsf4euEnFuC0hU85YVohjMyCReImRG49oNobCudsTvjHi3k0QLF2NgZ2FyTHT89McmFRbdIUZouxhWVFJuSy6h1iOh95wr4hw2q9V4uKjSWMxOzW9hMD6jA2YzmdzVGoaSqiLsVlWqRuFMmdvSTYTeF3ghv9LXXDCqrKQ8nUdJYTM35Ym+/XFHXZSCkgpeHvTC03BIQQzQQCO/qOwn3xhxUhdKqNTH4QvT3O8D6+2KvO579FdgATTW+mBynSPh6enTr2vnl+Niqi1KDaVkgoVUXBgRvBtttH7PWXPy60VtxjZMZvgdevIquoVFPlUkMybn2Ek3JneMLV4M9JjrBE6YIJ0k6hI26AG3SRi34bnBBOoFA0OFBZpAspBIIYSFidotYYR8fRiVJ3ZwQCbLM2AkiR1I39NgVLI7voaHBSj97BvECEIZG5U7bcv3db+uGng8H9Dpj/AMap/wCzC/xEvJe8ESf9gf1w38OKBkaR7PULHttP3D8MTX7Rpyv9Rf76HfhEEVc4FuxKkGesED3/AKYw8Q19WUqhQzzTaSRpPKBtBkCRJgEGwm+JbL8RqqKtSmXAqk6ipHwgm0kgkib6fW9saJ4kqIuhArAhjz65vuLMNz3EzODLDLTRkck5MQeHleo601UswOw6CRc9oO9+uPUMyx1pJ6C+0wTiM/s+UnMMR0Qg9rspHzmfztX8crBZP7KySLmLz9InDZopJ0PHNKcoxfpEb4mH+mA/+Kp/4enyx6ZXYBSbTEAEwCTsJ6SYH0x5OmXzHEq7mmVp01OpmZoCDYSdyTGw6/XFz4X4K1KlUptXauxKurEnSARyxJNpFyO/pg1Sq9k80lJpr0TPiPw8cuRmco5QA86FgdNp32YTuDPTFzkc09OlTappiFDjVsWiyk7gExB+vcHjaqsLUSktNpLJqZy0gDUVCbiBfsN52XeFM0AKyMWKpoqoGJcqqMNQGokmBpi5vheUuD5LoSSUnaHNei4qQ7k6gXZZEAlrDaYEnruMbeaOx+hwMOMUqmYYSIaEVpsWUSR/viO5+UstHofv/ljoaQk+zyTh7aqVZN9QW21/NpddtifljZ6IFMCNumwjqOpA5SZIkXO6jAnByVrIsRJXrsPNpGTPpOHPFqBQgifWDt2PboB3lRvfDZJVKjVBCd15TEC8Exp9xtPYBR3iN4+G63OmCfYEdyD0te5uBJJnGldL79O/0At2t7T3sDVJvtDbDYep9B6kWkwL4eLBOHs5WsQzEbeW4v7NYibbben1+ZJtQVd57/utPv0J/hjmit9PXS4Ii/8AqmIn7oHp1xtw+kOVtV4YfVHgnbYxipE74jmJVe4ZjER6dfYY9H4Lx2nR4bTKuqVNABB+yALRuWEGRE3MdMeZ5ylpA9oPoSQe3WJ63mcVmWy+rJ5dgSQV0kSY1Bmj0JgG/wC77YnlXid/EO+ExRonMNLVaoB9YYiEv6kE/wAYw88MrrpVgwGhmYx2LKC/tzMT8564jKq1WytAqQaaO+og/vMFt2E3HZR2uL/elZUqlGKrUVQSLhkVQgci8MR23tOJShyVAXY6y2YFSk+VPNJIZg0ARUJBECZ67D5404m7likhWpwUCsbWWDHXm0zMdPXE/wAOyJrQy1KyVDt5bQBA0gQYBkKCxmSSb7YZ56oD+i21VQp80sBepUC6IA2/WERtAi2GeOpIEZadH7NUsmwq1HWhram5hgNWoqeo+EyCOkk2uMMOGUzUcLIvYbG3WwsR9dsedVqheoXAJJPSbzbttio4DxnyTqsCik8zRI0XntvPXYeuH4SjB8e/QMlWrKHjHA0ofCwVqhUqVGnnSYWJI5tW8fZgzbEbxnOVVHmqRTZrM9MlCSbgMt4YXBIZrCCRth3xDxEK50s1NjBULBgdyNRudjquOVTFoxlxnhhqZZFQHW8GTaTGvYmx5SoAmA3YYhjU4L9V2xk1pIn6HH8yCmmq7AHZm1dQSDN7xBv/AAxWeH83Rq0j5igrRpQ6OA4Pw3vYk6RFps2PMaCO7hV1aiYtM/zjHpJ4Ucvkoy5Zq7BXfVF7gGx+HQGMXme+wORLH/M15MkM0fpp/wBv6H7J+GKdRaVRqaDzFdyoXTALApER9hoIPUjtfPIITWo5G/lJX8xZJPIAQQJv0c/T2wvfxNnQi6lp6VEg6CpA0iIhpiD2jGycaaaOZpUgraCjpdi0MxLCwMEGSBfY3AOGamZo9lj/AGi5mkcpWVlHmcoQxB1FxBB26TvsMTnAsvR8+pncwdNJCzKD1aQsxubnSB9pj6XRVc/Xz7tSQnQOZ5OpaYU7kkSD0Am5t3OCONh2lKakopVYFzCggWG/MfwxGa1xfZfHFNqF+yt4Z4woV2/RhSakjToYlYmS0ECyi1rntg7NZBXMeY5JUwqkgBdh8TFfUSOk4864VlijGo4KkTpExuIJPYAH3kzbruOKugA1F9NQs/WUEsg7kEsDHQp0xneBuXgyueOOEvDoqsjwmnl9dMaSHJcw0gTYr6CIHtgStlUdWTUkOulmDXKxE3Xf5974I4H4ho1C4qc2uPkQDt1U9vnhlVyS1EDUXJLSACOYWjVYhbdTA3F+hrjz8fHL2YsmNt8okNk+GqKi0g0rrJZzp2U7CLibXH7VoxbcP4oqqKNYDTJgyJWfTqCZ2+U2xMLwqtl20OS5WDYyVGk/Z3Ia23XrbHbcQTbRUUzflP5GNj3TXQnJt+RZrmqKzDl/2VCld/UjbA1biKsNPKsXiN/rtHaT72xM0+Ir0Wqf9g+lvvwz4ZV1E8riQZJgAff88K00CkOaGZMRqt6NaPrb29MRPjilX1moWZladJmYFrbSBf8A3jftzR8VgVGL0/1cyCjENpneZg/divShRzlAmk0weUkGzRMGb7G/v3vhbp7LKEsdSfTBOF19VKmUAACKD0AhYI3t9f4Yi+J0Ctap5cg6pAEBgQ9gDAEbDb64fZTiLUFdNDs+qwAmDJnYGCBAvhLwlmp5mo9fSEKvIZlfcgwdJO9xe8773eKsH0NnXHeIF0Cw7uy87AgAsd478xmwjttIZcIyjJl6ToNVMITpHxAmJaIuRzgwf6LeJVqDAGmZI3WD1JB33vG+3rhrwjPCnk6RaVPOBpXVMOw6XmBjkqOyNOKaM9aFw7tbSFW+mW1GbgzI0r1iC3fCnNZrzHSxKhwTsJ9Z7SDc4f0aiFvMNN2Y2LeVePkIPS1/uwrz9BVamqQVZlgGJEAyp6xER/QYpN+LFwL9Rf8AZ14iblI/j+6MbZGuU4ZTBEanaYvaIMX3M/xwu48CNUdWtF5It+fbG9euoyNCnrlpqk+gGsbwN2ix+62I4kmqNnxTaqgauxo0UB6AdYneZ73P56KKmZkG1jOntf7oBLHbr3wbxTOqzAN8O3xTYjrbuI/M4+8B4ccxW1BdSICzHYbMVFxck/djQZLpFX4FyQSgah3c+o5VMWv1Intt0w5zDyxiJj+AjA/hmjqy1I3HL9liLSY2xxxyt5ZY2sBaYmwA32k/id8Z8qsOF+dnzw7VVjmVTShDqGZYuBMEgfZ+JT236nB+d45SoVZrVUZTpWmKZ1tcX1DoJFon8cR/C69fLlqlJVGuQVJkaSdQMmTYmMB5hNLmpXOuoeaYgC4mAesfdsBfCfJfO/RXxaGfEPEJqHRpAZySxkkxHYbcsRvHzxNZbitRK4NIXLaQvcSIH+YA/IYGztRyyhbkgAD1iD6Xsb98NuB5WjSYtVOqqCQNNwOlus+vrjU6ryJqL6xq2Mq1JKIIVElydVMElFkRANzaOp9owFry/p9T/LDGWrCzFUtsBJuL3tBYxMbjpIlf/dtPun/pph0l6M0m732KEY+YzkiQKpET9lNQ/Pp6WrOLVeYreSTbqegjpf8AADucSI3cdIqaTPxak0i/Qevr9KbjCmVvfYd77n+N+wxjzfUjdjWxd5KxDWmwPudvQmQPQYzzOUKpqbSSvX12B9pso6ye04aZXIvIPXYT9Sfe+4+W9/3GakKFGksZ9tMR6wIGkfMmd8KpboaX4JmiDqBJG/fuNI/E/SOgn9k1MCZtMHtZoi/r+GCKlUCbwBoItBA1LE+kD1232jLKvIsfQ+g9fXub9caovRCSaZnUq7AxBKi+1gt9/Tf0j2sOCVV/u5S8CGIJmw/WE9+0jEjnlSARZg56wPiI326Dpa+HPDso9TL1Kax5YappM7NKsBB2BjSSdpk2GOn0TGnCMyUV6TIPjMFgJUzzbkiSxkDpJO1sbLwY1DTo6oX7JP7oMKQCASYmbGOnUztHNtKEgz+rkExdVUFoP2oRZ9fpiqp58ALVEaVeRzQWAMGAd5WSL3tsMHiuP5Jyk1KwDw7woNTp03duYkk02K6osDIMkQPb+E03FyKiMWkqRY9wwMWgrcAz74o+D5xENQyVpUiyiDsAxAPWTMKLbhrYn+JcGao4rnT5LksHE3udQM7MCCCNgZi0Y6TSexscXTG9DLjzaiLGmmRBM3186xuY0EH/AGvScbV2kmTyr0sSSy2IvvEQT67nZVncs7UUaiCzEIjhCwJg6Fi4nlCCbgWvhLn6p8x9bEPEMCNJ2iCNjIja3WMNGaFcHZV1OGqx1JVqLzC5YMNQaxh7TIiBHUdSMcpw+qrrUSsarU2mKzW5hDEdQSLXmO/dZ4VzWstScgyJUz26H6zPcneYxc+GMgj1G8wAhQSAfcX6SIMz64TPOMcblJWg43KMqREeGTVBr5iiKIdngawWKk8xC9Bci99rjFNnuJCqAtSjSLsY8xCViVYuDI5xCGZiQwtgLhGRVVzlAiHy9XWpnlam5gDfcATPrHTCjideoTTFMMzamJK+gA/EnCweOe66/wDQych3QYjU1UrBPw6Yg+5aDczqAHX2CfO/rdaqdSQHTrpaYkEG0yG9SGsJONcv4fzFRVeqwCbE/EbHa4jqANxhVm8waT1UpnUhsT1/w6h9ncwBvOGlNSdIOPG1s9A8J5/zciECk1VbRVKjUx0nlYk78pH8MHUMlSy9JrMH0wC6RvjzXwvxqpkahrLDBuWpTJ0hkjcE7MDsYjcdcUvF/wC0SlXUqvmU1F9JAJb0sY+px5ub4efzHStPfZaMq9gfEspVuaSySbmLz7n+VpxjwHgoDMK8ksDN9gZUQT13Nv3cA5dxWpu6Btc6QTptabQQSfwtvhvwem0ssnl0gDUR9n4rXuZ+hxuhFRi/QmSbkzrK8NSogDMKdehNNKlgtVROgm9xpsSDI5h6YK4Tnczl3YskNpKU1mRMltRiRAEQeu1pOMeJ8OdIq38gf61UbSYJABERIF5vJE74YpwJLgZiqoPNIioL3+0jC+8f1xPJGE1t/wBjoycQ/g2ZJoKlZBUgmGmHJn4r2k7kg3na8Y3rMgAiT1kpEejXkHa8R63AwJl6FRGA8/WpsA6lPeDT0gHpBHTrOGGdrVKagoHqNIBSVBBj9rSNQkbGJthPFSpOrA7e6O8llPMQlgywehIB2uIP8TtjbM8PpCmysSFflYlogMI3mxNh7kYTJ4nrKf1uXrDsRSLfaO8VLWjp1ODKnHkqU+YaELDV5gZbBhPxAdSLDpN9peacULFW9HlniPhlXLVWBkqG5XjlZSJHpt09D2wZ4U47VpMwpM3PGtI1QBEuu9wPTb5Q88S1EzINLL02qkaedOVBANpIAtqIKzHW5BwD4W4m2Ud6TUUIkliTDbCBIsQIn5mMPG5wtrZpcnC1pjChVooxqMKlRyZJKTOrcEtpgm57evXG9PidFzzUNIvHKCbE2ttsRio4XxWlmBCgA9R1X5Hp0n1wS6BTvIEbwB+I6YHOvRnk+T2QHG3aqBTRKOXUNqdmqqCT0WKRZgO5IA77STuDrVTh9ZMs4rMGlWVSgUsedU1QWgXBgXYnsDUvlg5+Cd7tDCO1ibfL8cC11UFdFOCjlQVEAFnCmQV2ED4TfmnCzy0tDQVujz/h/iupTJpVWcrsTu4M9yZI7jf8DtxbPDzRTVgNBJmSOYHsD09998CeO8kf0ssLmqx0iIPLpUdbyesD+J/ZKvJ5hLSZ99yfqWPyxW04qRbEvIfZPgVSuNRaBc8xsPuJO21vfGqeHPMVqAqotVBIaYRp39u0biJiIlSnGKtNSFeBeBMdIIE7bW3AueuPnC+N5epTZM0706wuldQWLBhdXAm4P2o2P1lxlV/4DlyO6Z8zHhWplqbvV0k7DSZEG0j1MEbT8Xpj54UzTUcwFI5KxCExbUCdMetysfPphvkOJ/piVaVJUAp+UEeowmIOonXuIBF73HW2CchlsyK602ajSpRrU8rK2xLKyabs14mLCxtLxypJ83sg4t6Q94HR8vzaa/AtQ6b9wGI9IJ6YnvHqMYIMEOCPfT/Mx9cG0sw5v5j+kqGNjNwhQkmOvyjHVTK+c4p1DRcgX0s4YbRylmaCLahN1M2jHco3dnRjKD2ie8J5tXqUUqCxYIwm24H32+vvi38XcEo1qDeWqCqgJUra4GzR0ItPS3ScSfF/DC0SWWnXKqpZytRbabsQCASokQZm7YAzGbZlLrVzLN2qLYb7nzCO943j1wmXG8klOD6GjVmXhThVGtmHFV3ACQgH7RgTN4AG09ouBhXxKnVytZkqBokgGIBAMSOh9sMchnmy5D0NLM4ESpgrFrBgZ7jv73XcXzleqNNUg3LA6QLm5FgPf54o03LfRfHOcFcWMeGZxVRqurqALTNjqGk7yIBBtGP3990f+6Uv/Vqfzwr8O8NbM1EoK6oWPXb6faNthvbFR/8AS3M/9rQ/zv8A/HFOShpshllzk5P2ReYrEqB6EGOoAX+v1x6TTyilFLQYGq89RP0/njzitQAU36neFkEj5CwH349Pp04prseVQLTeBH3xjL8V/CVh7OVpEyesnl2O1h1t3/rhZx1Syi4+Lp9YEz0xQpQBUgdt/S3XANXhdjJlZkLYR1t85OM0ZbHVXsic2hCuhJECDJ673A6Wn5DfC7IEy5t6gdeYbQd+nzxTce4d8bAyuloIO9p6m+/psMSiy8kAknqtzMe0nb098ehidojk7s/GqSCZE9x66pnqem3pttix8CSaNW4MVNvdFtPXEg40N2EC5E9pGxiwxUf2eU1Za4MGCkD5P/LD5PpIsz8Q8MYE1EO7bD9tpkiCIk3gi0m5tghqzZWmhXSWOlSxE2/ZAkaVF4nvJubl8er6EVeUSwC2+JrgAAdSY6WxL8W4jJFpGrWp6FSI6+gBw2P6SUtse+HMyimHllflcMJBBBJn099pGAOPUDlKtTL0qnmUyFYhx3BAmCAxjcwAbDpgjhfC1cahXXWJgaZBPvqte0wcIuOVGatvzqihgZ3FiJ+0dvQ3PvO1N0vRqwtY35/S+zWnxtgwFRdBGzJ09CCdu979RGCPF2TDfo9UGXqoNR/ahVIN4E3+dsI62XcuuvlDGJM/WCJ6+m+Kbj1IhaeXU2oonPHxNp0i3+GN5+IdsN0LOMXLw6APDeWPn1NJnTT3NoJK6b/KfbFLlcy9NiyEAwVgxGm0qbyIMARtb2wJ4X4ey0xUAJqVeY9tE2mRazBj1nAfG+HLqqVxUenUQAteZsBEW0npEx94wPGVwZF2nyQPk89VJzNaArOwVukaIgesEgf7I9RhnwbMAu1R2IRFKx11Eg7E2kDr/GSlbhVby1JrND3KqDIJMmdvtb+uMVyppP5Q1nUVCwQOYmQPfVA9mbvhuCSpBcuWyx8deIlp0qeUotOsaqjj1J5Qe+/0GPPXrNH879ME8dydalUArCCQCDMgiOh9DNun0wGzCIuD9ff69sJCKijRGqMzc7DHDCBPS+OgRN8dNU0uCN0Mwb7GfYjFUTm90X2T8O1kytJEA1k+Y41aSCR8OxFhAPt6A4yoZOtl21BKoSTcpqjaxIsOaSG9fVpe0a3mIkNS54KgsFN/SCdr/m9Bk+FLbVdhcksWiZAjV8/5Xxlnl4LyEStiLJ1tYhmnULqSoEdReJt6fxxpw6iUoIrxYEQYZgpJ0g2kkLA2Pw4XeNeNUqECjIqhpZDJBX1P2fTpjfI8QpVgjQGkDsSD1E7g9MLGVx5JaHca02M+HZmm0oCu/VBcXtAHy2xO+I86Ka6iQNR5aY2mIKgbWtJPWdpjD0V1VrpJA3PbtG2/WMLeK8MH6WuZ02KwgYWV7mwO03PvJ7YbHJctitUrCeB8UFSkEqJpqrC+WTJIjlmbzAvIkQTGMuJUaPw1UViSg2gXMDRflUb2M7m8mQeHV/Jp1HK8wZgR1IDGTeJYpDk9fphdn+OLWq0iiyFaVDQsm0GWMbk9ZP3YvxS6J7bHmcrqEammldJAjppEbC0DpHvhLmuE1HGVr1G0rVrCmpCyYJADHaZlrEnlBvtjGrSqmeVgWMs7KYG8i8ajfoI6X3xQcbzKVeDBgQGy7JHUhg2kfPS344llnKLVe3RWEUkLGytXJZukKgmKixp+2jDTIO/yPVT0vj0WrQAOogQLzMQNydv44kf7QOIqDkqrWMGoQD0BpNHzIj64oeNZoVR5IMU6icxFiyMDYbQNO53vaN8SjyyKL97BJpdk74pqCtppBqg1tCaXIBuoLHvEkgXECcAZfMNkqmmq9erlyhKyTyvqsAAQBtHSS89DjTNI36SWQ6mWnrVTaWEA+xKtEx29sU+RyqVlQhiGZSV5ZA95Pxgbj+eK5eEYVLo7HOSf3IHjH6RnSpSh5dOnOhSdBM9pAMmBeAtok4RUsrUW/Mq9dUqQT+0BsJtO33zbcfc0l1Cf1TNqvNwHSJtN4ImJg9TGFHFMyhpa6cCUgGLFQIM9pMwT26zOKxglHxH/AOQ32hBmtSmHTSREEbFZsRH/ACPvgrgfBVdlqV2VaRBMSb2i7AaVG536Y3ok1EIRfMkAqmnUCYjaN+UibmxjFTl/LI0nSCAoYBgVRiI0kLaBt36RN8K746Gbjy2ee53hDU6nl2cGCjLBDA2G3WbR3+UteC8LdaiLW2hitJnuAQSToPwg3N49jh/xqmcsFeiDqmHMS8RNm2X83xLZHPMmZVxBJlTKkXZTeLEGTc/0x3JuJ3FXrou8jw9mimjNF4AgAGNpMzM39B02wv8AEfkGrTpvl3Vlca6yuWmCJ32sIHaQO2MOJ+IqqU1KBaZLKpM9IYnsYMfmRCxvELpGtQykjblmIMnoTbt6YzcZN2ao427l6Q14l4iqVqjBISiGKgADmAY3ZjctAH3j3V5zPBaehL227biTHU/wxx/dFWpUPkQadQ6g2wWTdSOhHp3+WOuI+GKuXkVxLNMaWEe/z+uLxeOKSsz8HypLYuyhhFk2Bi0nqf5x9MPsrlKRo5iq4nSqimJ5dTTeNzEWxPUVOzQAPXoOve+OkqGdM6abEEzJHKDHwgmLm4GGnFtaCvQV4tyC5fN1Ep2SEqKAdgVBsZ/amCMGf9Ls/wD94f6L/wDHGNdkzOcoIxbQRToki0jXBjVfY6RMbC2PQf8AoNkez/5zifNRjHmt0TaSbR5dWol9aoCSZm+wE3M+3349Pyul6SEWBAM+0T+GPKQ5uIIPS29/rH53x6F4bz6nLUw7qGEggkA2Yjb2jE/iotpNFEO81mhTQsbKPv8Al/DCtuNCnUDvDAAnTIPS146EG/c+k4H8RZ2noWKiEh1JAdZg72m9j0wn4fSlGNYXdZAY9J29Ijpa5xPFjXG2BvdDjOZ6kWDMEZ6mkSqDSCYUCT1ANyATa8WAX8RIBkQpYdIUlZsWJ+yekdbXiSo4TnSK1MGBFoaxLaGiexki89R6Y/V681Gn7IRVPZQqi1yd2+k9jjWorlRCjdEFUFQwdPtG+gWtLyANthcT6nHfCKoyLvK1CKwGlgBELq7mSQxg9R2xjdLqTzWhTEixjcT1tab7ycavnEUDXTcrclYWGNxMTy23KjfYQSMUpPQrsD4vnUciojBqoiDOog6geVfs3FxAPvuA6g81QUBD31oNpk3WT1PTf06lfms0CzQg3+HoL9T3i344Z8B8RCgCtSkCDsywSDEX1fF7T3tfDN0dwdWd8I4dmFIWmQGJAu1+vaNNpO+042zXBqyZhgUAdkLqC4htMSqwYJgSBbbDbKZpahV6cRsCIB9d9vbGnEnV61JUMtS1PUeAVAZWGmVgz9LCThW9ip6FWRzNOqAtQCQPhIHKbd+aZn1k+hxklHza5V21KtzbeIUT+7Ede/fA/EKRR2dWUqxBcTaZjUI6dyNt/bHM5n4dgb7HuCLRsdUED90Yo0mhU2uiz4XWpLrqvUCKEOlgYBBKGVK3kEARveMD8dp+bTqsBzte1+shfuC/kYlOHZpwtYEBgSrcwGnWDzQdpNr+v1GerAsGpjsrm19t+/vicccVJyGbbVfYseJ0i6oymxJZiLdOk+vTphPxetTlWZgpVweXoQdzvAG8/krFFdWFI+cWNwms/Da9iPXHK0UYEKxZovYoFi56X/pth2l2COtHo2ZIqU3BuCpsRP598eY8MyC1X0BiOVz3ED4T1tJE7YtOF8RFPKpUZh8AF9yQI3Pcj8cTXh6p5deWBhxpBHeZFzaLRviUdWMroccD4Ki5ZzWRSxloIuAosAd+pMjvhR4d4Qr1dTyASUGrqWBnp+wf95Ti0zmT10yskahHSw9z+YwgrZPMIqlKSgUyYUMGaLyykSSZEm14NoOOjJfc52ywyfC6SBFVgNHwibgRtMzjetxM0uVXlnGkM3SZh7/ZUkzNsSuUzCv8YZKg+KDIIAub3Bm0ffvgvhWYl6im7cuwvLD4e9iCB8uuJ/KUvqOcq6GVfLowZmTUFQzWMyTElTN4I02JIO1yJxL0qa5TiCCj5jU+U1k+MgdfUhZBH2txJwyzvBM3SYIKhp0alQVOhIcGQBEg3g6THsYM5cPenT1hQzOzQzMZZm3MkCwAI26t3MlMOO7alaZeeSPH8+j0/K1adRdVNgy7Sp6jpbr6Y5zFNXUo6Fgelh6iLiDPXviD4dxg5aur1jppMIYIpJBvGoBiSBbpIg/O8ymcp1V10nV17qQRtPTYwRbEMmN43oSLtEuPBdHzC7fpDpqDeWWULI78wJv0EfTDniXhvL1qAoaAqrdCB8JO59Z6jr7wQwrUqY5mCiPtEx9+PlTM0qca6irOxepv7ajgPJJu7DSIDLcFWmrU6qFWUleUyIvBgbL7gWi53KDjWW8um9OlqFMg+Y1wpEzBkgETeLmdsU3jDjtJqjpQpmvUWPMABjbdWU6gwtJEi3ocQ2azlaqbo49Jckf5unqTPXsBvi+STYkYuwfNZl64Q1ah+ykt0gAesKBew72vj0jxXUprU8qqSEYawQxUMioBEj94Gwvt3GPMUytiTMgmPb7xub/O/Z54YYZim+TqAtP63LywJ1p8SA/vpNu6nY4LVbXoLX3CspmlSsHGpKRQqJQqgltQgkmxgtPvj0FWpvTXMU2oKVUa3eRpIHXSw9vUGNjGE2RyQzSVUfXS022AhTsbjexnoMSefyFDLsRVrl1kgU6aBajHURzSSiAxOq5YXAuMZ8ijmfG6aClx3QJxvN1c05RS71XdjoRSBv2+ImOhFjOGD5Kmir5jNIRdVCm4tsNBLHRMmCPiAHw9yeG8bylKmUYCkGmUUMxC7AAxcx1PXuNWAa1KpmnNCkirRgCmdMQsLLtBuYv7tHUzeMn1VJCuK7sWniTNQenTBo01gBFJ+0Td3PM15nYX2xZnL+WoVSiKthEC9j1BBMRsJxN5vwjmAqquhhJ1G6/cwFo6b4a5rjtIAKKdTzrD9YsCR8XYmwMTHTCZPLoeLSO85UGiNelgCVF9LH/B2/egH1xOZvKU5U6fKZSJjmUXEECJj0M4MXMamLMZN7W+/wBBtHthfn81zqJ9b9IEgD3Iw0Y0PoP8R+S1ECk4aoj7XBKlYsOpDAWHcnbEvTzRHJUWR94xUrkWqEALrJMQLy0X+/rhcnDquWzToVl6Y1EbiGUST8n+U+mAuPQ6nODTiwnh1WotBo1JTqQt+ovNhtYROFfEpqNEEs0QPiJ7W6n78Oa2bSs4JBpwkaSZGokyQSYiIHScdZcU6TCojhakb2Pz0mYO1x3+i2os0cJ5o8tAmd4fWpDU6ANA1xe8dYuDNzuD0icLsxl60KSuhHBKnuAYmO0yOnXFJX43Wrj9GT9Y1XlELB3uL9CNzAj8NPGmnzlRBFOnSWkOxKFibnqC0ff1w3zNpfczfLldMi6FR0YGTKmQfX33i2LX/wCpWa/7Kj9/88SDUZmAZMR7+mNP0St+wcUfF9iPGf/Z">
            <a:hlinkClick r:id="rId2"/>
          </p:cNvPr>
          <p:cNvSpPr>
            <a:spLocks noChangeAspect="1" noChangeArrowheads="1"/>
          </p:cNvSpPr>
          <p:nvPr/>
        </p:nvSpPr>
        <p:spPr bwMode="auto">
          <a:xfrm>
            <a:off x="120650" y="-1119188"/>
            <a:ext cx="7153275"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RUUExQWFRUWGCAXGBgYFxwbHxccGhwaFx4bGhoYGyYeHR0jGhoXHy8gJCcpLC0sHB8xNTAqNSYrLCkBCQoKDgwOGg8PGiklHyQsLCwsLCosLCksLCksLCwsLCwsLCkpLCwsLCwsKSwsLCwsLCkpLCwsLCwpLCwsLCwsLP/AABEIALABHgMBIgACEQEDEQH/xAAcAAACAwEBAQEAAAAAAAAAAAAFBgMEBwIBAAj/xAA/EAACAQIEAwYDBgYCAQMFAAABAhEAAwQSITEFQVEGEyJhcYEykbEHQqHB0fAUI1Ji4fFykhUzgsIXJFNjc//EABkBAAMBAQEAAAAAAAAAAAAAAAECAwQABf/EACURAAICAwACAQUBAQEAAAAAAAABAhEDEiExQSIEEzJRYXFCI//aAAwDAQACEQMRAD8Ahw6eJjVpVORuv6ivMGurT71ZRIkR+9q0xfBGYVawjMYG9MnBeySsZut5wDFDcAnjYa7mnHhlrxCSJBULIAAnUyecfWsz8mpRVBXG9n7FrCXcltRCEzGux51kttjy6VuHHrf/ANre/wD5n6GsQsjWj7JxtkSCjfBUA3mG0gfvrVPh1lCGzEDTSeR60b7J2QQ5YkQNNN/P9zRuick/AW4MzeGAQDOvnJG9AO2SRe9vzmjfZ293iOjanMSrdG2n3nbyFe3+yyBizZ3Y6Zd9fbWpzzRjxj4PppOViIoq3btDc7ATFe3cPkuspM5SRoas4bDMQfCT4eh86fbhZRp9CHBO113DRorrEKrCcn9y9DRzDdo8dinQYcMoLgZjAGYjL/xG/nvNK2AwgMlhqIgEfrWq/ZaCVvEydUgk7CG0HQV19pBaai5Dlh7DZRm30nXnGvtNTJaOxqzartnABJ8vx0qtsw0R2lJ5VHcujMQNxuJ8prjB40gtInU/jrPvVBS2YltSST+/pU3OjTHBb6X11I86jWCAeUT0qtaYyvkZqHjPEltIttYzMQvsTqTTxm2gTwV4L5sbEf7r42fLar0r0FelRvT7MytA1sNprUN1EAljA6kxHLnRC6KDcdwAu28rGFOjAmARvqRry5GpZcjjG0PjgpSplIYu2wOu1zu/6tdxsNAQQak7y3BaQApyt5HaKy5sabTOiXCqzoCSQY21A3iOVGz2gulmYnJ3ijMpVhPmJGlQX1El5Nr+jTfxG7imMNkA5cwJjQgfWlbiXaZiWAIUwdPCQNogzJ0k1QxHat+77sv4QMvwZp9zrQM3FyAskNmPiB1YchlO0danlyOfvhoxfS6+V06xl0OJzAACND+AI3560LuMWOVfwrq6+YwP9V6TkGm/M1JcNygkiC62mQbc/OvMRoAoqfB2dC5/GoRq5JqliOPs4vDYVxifijpXYaXmuLhlqYRnOJ3HpXF0bV3e1aucRvRROXs2nCpDNM1ftINYnXrVazb8R35c6nVjIJmNutblw8ZmPdxlxV0f/sb5ZjT5wLhqE52kwIAOw6kCkbtWGtY29GnjOx66/nQ//wA5iNhcaPU1nfk1914a/wAecDDXVkfAdNOhrGMOyyZE+p/QiuMRjrrfE7H1JqBUkEyNPx9KL6IuBLCY6LbBVUMdvAp01O7SaaeA4UXrLPd1cQqsdY03HkFpTwqAWWOYZido1+fL0p54EoGDgCWIY5ifQRG3vQkxKdkHA7Btvl28ZBjXkNddRz+darwcWb693dRGdV+8obMvuPnWX9lrZzFW1YOTM7xpM896K9o+LPhL1q+hIykadRrIpaV9ROMpSnVmpWuBYa0JFmykcwiL+Vc2eMWtgvimIERp57VPwzFWcbh0urqrCd9VPMVXs9nLatmGsGSp238htS5fuL8KLQ07vdhC1gkvIC9tTm1hgG+oqGz2XsWsxtIELb5dAY202+VXxjeQAHv/AKr1cS3kR02PtV417JNv14Bl/BEKQfYj60HvcQOi3fCV5gaHlPyp1tqrqOYPI1VucMtzqvpRDGVCvatLd8IaOYynWoeMW8TbCC1LzofCDEdacV4aimQoHpXK4RQIHLzP1JqddKvI30TeGYK9dkXmYQdIGSR8gdDQzF8EAvSQSAdJ5+vWtGFgfuf1qG7w+3MlV05+tFWdu7E9L1y49pQCUUyzAaEjz5xpR15iAKvqAohQAPYD5VGzz009KZOhJfIG3J/GqOLsB1ysAwO4POjTYdSfPrzqtiOHSVIZljcCIb16UHJPgqi0Zl2m7LXEIewCVDAi2JJDGfGJ06aH58qSbyXAO6LOzAlirjVDMaamZ3MVumK4QTP8xgf+K/vyoHxzsVavADKAASdFEknz5a6kjXzrLKFeDbjzuLVmWWLlkEpDm6FkMYyEgTlAidpGbryqmxLnTf6U0ce7G3MOA1tQJMHXMx3ykMR4dJ0211OgpdOMuWQFRMrTLM6qwA2+8CBzk77VOr8G2Gf4ttnoPdLp8RqgoNxx6/s1c4gc7iIXMJYDRVPOOUaT71NaFtbbtbdXI3gkEDrlZRInmDXJNFnOLoqY5gIVf9+tRraASSdTtp+dS4Xh9y6SVRmA5gE/SocV0ohshsjc1zYWTUrpCjzrmyNzTWT1ISJaucQsGukHirzELrTInJcZuGHM3G6QKmYeLpXNhfGa7vLqK2tvyeJVmZfaZgYv5v6lDf8AxP0pOs/OtQ7fYLOlvQyQy/Q/WsvtGDB0qEjVjfEXlEia6Xh4ImKiTGJEa1YTiSgRP4VJ7Gr/AMzi3Zi2wHJjr7U8cPw02zb+5l+H15DrSngQjo5MwW196d8NhyFIAOwG/lPvTf6YPqJU0kc9lMIAYE6CPSSaqfaEng9CsH1zE/Sj3ZuwQp06+3OhPbpQcNPM3FXQzEKx6b60W+kcK+SZ99kfbH+Hu9xcP8u4dOinrW7rbA8Q0/flX5JwjFWkHXka/Q/2ZdqxicOLVwjvEXXzXb8PpHQ1RP0acsObIbLTqXjIpkTP6iu76axAB3EcwN64w9+wdFdG1kQwnTpB5VZxR0BHI1z/AIZ/9KWH4gikqzqJPhzMBJ5gTz8hV9xmWs57ecQtvhmtm4QxZcsLrmnMu+slgF+VNXAONZ7aS2YhFFwRlKPEEMNwZmQdooRlY84NKwvbed+VfMleOsCfKsx7XYe94sRhL73LY3CMWymZ0yyY/EbbUJyUR8UN+eDTGqlisSqiWYADmazTsh9o1+Tav/zI5/eG/MdKN8Z49av5VllGYHUHXQgfiaXdD/akmEMTxgsfCMqg6z8TfUCOm/0qQYsPJRuW0zB03HPnShjrgQBhJyEsxyz8J1idCPEKjwfaq931tA0gwGC2o3BM6QPfTlSblXi5we8Fic2mzLvGx9J+lXRcnzpTsY7vCWQmQ2sRAMHSQY5UwriIg8pAE8z0B2NOmmRcCe4vvUDgHeKi4hxJUUmRI6esa9PWg+I7RI6Z8O6XIOoXxGDygGR611oCg2FMTaU/v9ml7ivZy3dVhAUtqWgEzpr4h0Ea0ZXHEoCwyzyPLlUb4kDfrGnKuaizlsjOeJfZ8qklbhtJA1J0kmDuIA2+dKOIwSKjPbZrltWys2WCrHlMZSDHWnj7T+KqtlbIUN3usyfDlI1gbkk+lZWcQwBQFgp3WdDHUbUFD+llOSVhVcPcuEd0LuVBOmhHooO/PfWvsXfBfOSuaBM83gAkrE6nWKrpx+53yXXCuVUJBUQVAiDHOOddYfjpTvJBzMPBDEC2ZnQc+lc4sKy07JLuMLoBcVQ26sAFMbQRpI5g1y3E7h8K5O7H3YXUbanctz0M13e46txbS3Mxg/zCVU6T90R0r5eLoveqIykfy/5a6n+7Slp/o55OUV7V028zADN93MAY84O5qPEXS7SQoPPLEHzjlXoxNsd20LmnxjLoBOhHnFSNirbXXJGZeRiD7wKNV6O+5026x4bkesVLeJJG/wA6pJc/mqN459dDRJrMn9n3FanbRiXAB2ttTZT/AJkfMVkuIw2XFldPin5ia2jtLY/kgbw4rH+1YKYtiN4Uj5VN+SsPBTx2ECmZ/wBztUnEMHlJmIIn5R+tQYjHG5EgDUn5615isQznX8PYflS9KEuHxJRPAzBp1jaKKYXtdikXJmD/APISR7igi6e9TWl19qZInMZeEdvsRZMsiXEI2jKfUMJPzqTjvaB8XaUCwUUNnzBpB3H9Iil21HdnrV3hOJvMpCBiEUsSNAAN5PKuyKlaOxatshtYFkImQG1BieccqaOFY/8Ahz/ILu7LlylG181I6HStI+y3gSrhO/uI3eXBJLjkJC5SdSCDvRHF9m8Pf7yM1th4DkJSPvAiNCCPzHKp6t9Lfcj1GUPxC9ZUll2GUFSfACdRG4n0iifCO0uMdSLWIvKoXNqdABMwevw7ede9o+CYnDK4t6qn32y+NI3Yx8QOk8wR0pfucXtottocFgc+uhn7oHIDTSrY5tumkRnjSVpsL3OHNfZS95yUOYEDWfi06ANtsKd+wvai5iLr2LmrWwCG0ll+GGAEZhoZG9Ze3apRZKKPiMtqdY2+XTzqx9n3aQ4bFd6EDBhDLMQsz4T10509JR75E/Kb18f0/Rlm7MA7/WkHtj2bGHZsVatZ1bW4AT4ddwo0g6z09KcuE8fw2LthrV5HHk2o9QdQauiMurCBz6VGcdkNCTg7oyzh3AjibjhGtWWyhgQomGmNJ35kctK54Twy4jOMSv8AELbbKCJ+NdZ0mRB57QKNca4Sj30S0gUPnYABQpKggloGb+kjWD0oV/E3sNbuFLRKqxVlzBTp4S6LzOszGtYmpI9Llf76CR4nh3XKiQQWiQTMmW+Gddq+xmEsFEdn7grzNgiJ03KjnG5NKuC40qXczMVRbZEv4wGTMAQCY6/MVTxnaBsQFd7SFBoM2rQZ3Mgjc7CBp0oRlfWPPA4ukOy8Qt27I8RvgAw+UgkE76iJ1jTTaq2E4ph2tsNFlSczySWGpBaIA5Qd550oX70sq2WbMwXQMYVn0AjYQNaOLYcA5VU5V+KYzawIIbxSeXWuU/l/DpYUo/1lbivaUlXRIzZJUjXN18vb1q3w8juQWTxPHjtltARpGUGVBJEDn51PjeyVxUW42RrqnWARAiNGkSfLbypQKXLdzIqZSGnK2aUbyBMSd5ETrV8k4UqRnxQbvqobExtuzhwGDkBczgKVn3fb51yuPVrQawJUjRCZO+uo+969aEcW4TccKSNUALZozTHxCACV8qtJwu3btIq3JDnx5ngaiWj+nNlI96S76NqlSFnAYMXm728ouGSIfQCNCI66Cpcb2Pw94EW1Nq5y5j5dPSqr41FBGZkYXCMkSSJMHQankd5ojxDGuBauKhKgEORuI02B+m1BNpgkkxL4l2TvWWgjMNYI5wJ232qtf4ZctorunhYkAkidPLf5itFs8dR1BfKY19PT9zVXF4Y38gRQUUz5ew5n2qv3CWn7M6GEYzAEc5/TlUBtHeNNq0G7w8MrBAUnSXtrrrsT8epHOqOKsKwysqK06gKogba6g8+Z6U24jQnIqnr8t69s3ip8Mg7U2YfhaEZ+6AWY8QgmNNRsBP1ogMNYQyyW0J8h+dHYFDhhCRcWdhpp77eWxpjRhFKtq8cwHPnR3B35MfKtSMzRB2l/9LafEKyTjwBxdwTEAb+k/nWr9oLvhA31n/qP81ifaO8WxVxoiW1HSABUZdZbG6RVuDxHzJiOdTX8BctwXR1B5spH151f7K2R/Eo2ng8QU/ejfXl1p57XY62bNy2wYSA0CWAYbHNEL+fvU3KmkVUW1YhYDCq7AFgg11O30NNP/wBObps5pUESfE4hlAmRA0qn2V7N98ucuFVd4IBHmSdFHnT7wrBNeXuQzBAoBckg5VOyAQQDJ8TbxoOdLt8iiSozDh/B9Wa8/c2wYJ3zeSjmTTb2WwSYy7/DWl7rCIO8uHXPdA2zFec7KPx3qDtnwW3h3zKwIOgRhsu2k8qD9me0lzC3Ve0Y5MJMMOhggxVG3JC6xi/6b5Yv2LFhUZjbWyoCAMVzKBAMbtPMVS4Rxo3Lt3Jba4GygZYAWBszHQczpmOtZrf7UviLniOUBdDqQpMT4nBMwB6eVaD2Dv372FBttbhbhUs8knYnblqImpvI7oLwqMNrJeOcAu3EY3GVBuUt8x/c7b6f05fWst4l2OzX0hs1tyFMboRrEROUiSD661vx4SGINw5zvBHhH/tGh95NB8bgEFx3VQHJiTGwG0nYc6andkoytaiHxrslYNhUCDQQvIz5E/Ss6/glnwsAVAJEH3/TnuKf+03ELrLcCZWCkBikkAsQoXNEZteW0GpPs/7F2cSri6gDqd9ZIOm+bSOlO8n/ACwfZUVshAw/DnuEhfCF2B0Oreum/wAqZMPZyqVVW08IBOk6nOQfL96Uyce+zU4fNcw8uI1tmZPOVbnry36HlTfwO9YbBW3ZFkpLSBuND8XmKi7ZojkSVpCN2r7QI9rDNbLZ7YGswRHhMNqQZWq2P7RXGsWwVLM0hiVPPfN6HXbWi/HEwmIdcytbWRDBQI11DAHbzA61fx/EFsXFAEIdCWMgQNCAPTf0qFqTuzdxRXOijxQJgrIDgNeuSRIBW0OgUyC+vMaT12C3bzLbW1BFwjKAZE5tTpsfWinaV8KWJLtmDk5ssjMIzTrO8gx5dK9TiYuTbJhTqv6T+NJNatWUi94trv7PsbwW5aRbi4l1uKFzoFEAsPubw0HeKA3LboDb8aEkMjNmza+IkDQkTBkCYJonxq472ixvbakTEhdABA0MAHeq2CxFsWiz3He/aIFoEMxj4ipMfCZymqRbl5M9VxdDnZHjeMDXDc77E24gFbmYDY7XGAJjl9KduH8QS+A1tlf+2QGU7Qy7ggyIpHw3FlZSyuLakkkMQvd66ysQdBFJLor3iyuc7GSTpJPi00kamui9m0Ry4qds23iGFW7/AOoh+RB9jNCzZsK6oYBYwpy6kxtoNWA5nqTWfcJxmNtkP3tyJhLZZiHO0nNMKPxiBzIIcP45dF5+8f8Amr4MrmQM33pG0kj2oyWvScYtrjDXa2zhluZrinOBEqBGsgFid9JH+Yqvb4iERVFphmEqxAtqARCx9NudMfCVBtKWCvmYsSRm3gAgmeQ3FTYqyr6FAwjUMJGnrvrqK5VRJyrgnnhdgqHdVuMY5QGnXcCWHtUdzDC0O8LZDy0hegVUH5a+tMl3syhkq7oG3AaJPlpp7VWt9nlRs2bXfMwzEehYmKZIXdeQEeJq4GVM7QC5PhjSdx9POosQ1pwT3ZuaSfhaNOflBiaYLltSTABI3OXf/qdval+9wgljk7tRuVIcAn1Ug/vbSu9gTTKF0lRCq0nQLqQZ5GdABpJ08q4cW7IAKy5AJCQCB1adp5Cr17hd6PC1pJ1YrnzdNC2aOW1c4DgTLObIfckk9SSJmnsNonw94hlNMODxJnWkfEdrbY0W0SRtOgH4zRzhmPlELCCRPlV1OxZQYb4jdU5ZYbn2mBrWYcR7NXjduXHBXM7FSRodeZG2laWMbh7gKmNdGJGvoKGYpgzd0hColsNGWc3iIiTsAI+dSnL9M0Y8KX5ADsdwZbN0NdaAYhssrHME/dG2v6zRXtBgkuwWuFbRXRVguxDaEA7JpEkx0naubb5bqi1lJ1mQDlBiDJ0BGw3+c002Ozlu5e7pi5YjMz5pk6RyI/q3M6VmUpt/00Tjjj/gt8N4dZbDXcytbFgh8qtGbT7zRJbzOg5AagsvBe4t2oic2ssSxYTpvPyFNmH7OWLalQIkQTOpA3nzNJvaDheQF8JKFRl0Ommo3O/ltVdZLrEjlxytJHvEOGJiWHfW5QaIDMweZ1ofZ+zvDgnRgesmPl+VLtjtljAx/na9SqGT01WinD+117OyYjPeU6eFh4SdoCiCdaCc0xZ49un3a2UUW0AJC/dEg5Y+KPhb4vw604fYniV7vEAyplTB2Ghn36+UVLw37OmPjY5VaITUFRzzTz5RHrUb8ObDsVvju7IPgVAMrxzdxzIHwaec0Yzd9Enq46xZpmFvK6BkIZWEgjY0qdp+J27KXHMGWiDME7QCOelGcFxoPbzKJGXSOZAmAOXSsu4Pxm7iDbtXQSEuFiSOuZ46E5pA/wAVaT5ZDHDvS3wfA3sS03VAAPgtKsBZnxQDM+Z6Gn/szwYWSx8gNf3tQvhZ7t2vP4SVyqo103G23P3JpotXgqSTqdTPn61CGO5bstmyOtF4JMSoIjnWY8avvcxFzPpbtyiAaablvWSab34xmuutsnKF1LDRWYyAOfwmSPTrS61u3bzsziTOxzE/LanydQfplq7YDw13u2zMQ1sCZiDPIGdNTQriuOui8rqRkeQwYBlAYQY5z8vrRfiqi6pySsfEv9Q0ho5xz6b86ENjgqkP106E+f415sqg7gezGKn+QebFImHHdohSCSpA8RjWTG2UEzrMj1rNrGOkAxJzbDks+XlpR9sbayqrAMifdJ0M9etB3Qm4z27cIdANtOo5eVUhLb0T1+1dvjCfZ/CpdtM1xxbZWmCQvwnMpM9YE+lVbHEspZAVYcyJhufODvUlrhYvZVM27rNCs2oIgzI6iN6I8b7O2MLZRUJe+xzFzyA0iOn+6dRats7HOCeq6Ll262ZdljoJ9zmmuL2HVm3ltyflEGrC2ix1Efvn0qC4vjAXeY8vWimaWoneI4gVfM7F2GzkmdOon5Gq/D8O+JuAISGd4JH5+gq3i1lQWygjoNffWIov2E4TkvtenMqWwdTOVnERvyE1VdVGDOlj+SQ/YHDhFVAYCqEA/wCIivWXX31P0FRpe5Hb61691TtI/OuPGZ7cVipgCQf2Zih+JtsdwPPXb061aXEEHyG/+ajuqzqCs/1Dz0/zToQGYi4CpC+ExB8/Sqr3TEFdOo/P9Kt37JUQY8v91VtkzEiOn+aDVMJSu3cqEiZ6DnrVu0SVEaVXFgycoJjr+tSMpAEkTRQUZpbVrhzBd/YCrbd9bE/xCg8lJn2FR2OIlgFCoq/3EwPU/pUttMgZrC5W271t/wD2A/B6mT5imt2a2Xv/ACzpbP8AE+Fm1VVJFz1I+6D/AHa9BQTE8Xu3fCGKINcoY8ubE6sfM+0VM3D2ABb4jz0Ou+p96vcHwdsO3eo1wEQFQ5TPWg5pFI4pyDfZ6+rIMwkx4v8AkOfqd/en/swLhcO8FAIQkeJm2CyeQ3+VZ32TwjJi0BzBJzMGUkQPQHXan/F8dtC3csPeYuVJ+AjLGoykAhYhY6RNRxw+TmmPnk9VChj4vimRAGyl3MAAGFXnm1gxQbCcRe8b1kJZYW2y5wkTI2EaSOtBsJjBi0Q3GFtFABZHYs5jWSxgE76Anzpn7N8KW2LrIgtozDIv9qqFzEciTJ+taL2ZlcdIi1c4VhMoF20rBmySq5biHlt8QnSdx5iinDvs67l7d21cyZPHkZQ/inQSYGggTvOoip2S2DjVMZihafI25gcxrrTRwvEZ7anlGvqND+M0kmCeR1wBXPtGuIzI2DclZHhfeOcZdBFUuKdqbuKsMotrbMrClg2aYMM0aRvAE6UY7QcItPBKwx0DAwfTXQ+hBHpVbgfZ5UbO5lUJMETr05S2vQxSLaT6HeCjaXSW3hrww4RTkygS45k/dWBv51TwHDnQsS7soMjOSYPueU0z4niAcKAPjYL/AMZ1zHr+HKuxwrM2pGmhPWOfuKqJHL+wJh3UXYfMhB++CA3Pwk6N7UUuXjcIE77USuYHMTMweX78qqHhKo6sqQVIIjb5bUafg7dMVcbwW4t65c7xlB+4CQBAyidYOgodw7gec960amQBtIO/pOwrQ+NYIMhbKWIHwgxmHSquFt22UALlI2XQERpypNb4VjmaXBR4lwzuxnAho5DX9DpS+nDzduZbRXK/Ij4CAZiOREitNxeCzDalXGdn2W8XQTpJMHc/SkeJLpoh9Q3xgZOxItDMwDnpEAex3qC9w+2VIK5TybeDtqPy8qa+KYa41sHNDiCv90HaOfp71Q4JwdgGNwkk7A8gCTr5kk0UkvBN5HJXJi9wrgz9+pI0A3PPzFF7nZwuxZwHfy2pgwvCmnNEUZtWAo0HrNPpZH7zi+Ga4rs/A8Vv5cvT9TQzDcK/nEsgKAaTzmtNx+EDagQwP4UrnBZCYDGDp0j06UjhTNEPqJNUJvGeHIssqheURv6UxdjMILWFk7uxbX/qPPkaH8f4lmfuoyuQCuoAbqRPORGX0NHbVp0t2xOgUSNOnlT6UuEsuZyikyd74QF9IAkzoAB1pN49xa/mKZsoiZBhV9OZPmaYMbaN2y4tkZijCAJDSCNZIjpM8+dIONs4hkZ7kKV/rBI9Fywp9waSieOgr2b7ZuyC01p7zhsocGJBOgJIMke9O4cAADQnUidpG1Y2ca2HxFi6brMAQ0bQs6wFMAEU+Yrt1gj8N/cz8DfLaq1+iWRUwndvkt1j9Yj5VDdskawRPLpQU9srGbkRyYAzHmCBRnDcVS6PCwI6A0NX7Jntt5HvXowwb4gPLSq4vgMNdzsCD+NXFhtjtXNBMztcNCmWPh3H+utS4rFyAqaKNv8APnXqX0bw+EabmdT68qrWANQOfOur9m8v4cEjU67DqemnvRrh/BmHibxNyESBOnz1il/CPkuCdYMT/mn/AIbxe1lyc41jkeo86yZXK6XgsnSKV6zetuoMBhBAB0UdWyj/AH+NX8bcv3z/AAtkBrhXxvlVYHViBt0qbg1oXbuW38CkZjuzserHU8z7VofBeE28OmVBuZYndj1J56U2DG279Ec+ZR410UezuGGHsd3dRbn8wr/TohyFlMTI105irSdtbK50VWleTQNI3310+flTRbwy207s2y6yYhQ0yS2vOZNKWL7Mr3mZbQsAmZYhnmeSgQNeprS/iuEoSjk/IFYTEZ3uByTmfM7EbW1gMPeMoFNGD4wWULbEKPMEwOooNxDALh2tspPjBDyZMjn+P4VbGEa5AT+XlglgBLA9By9Pl0qDbuhno++jzEcTuNibasxCQZ2lz0B+7zMjrRi6zMB3cAgCF5ADl8udcYDgyK2Y+Jj94/PToKvNw9iZXSNIrRBUiEnG+HeCcMYOjDWPKYkdV8+tXVdw07jcDlA3oLicITlkZWBMNqD8x1/GpeynaQXURbxC3FmGnwuBIME8xsQekjyHl0HX47IM43tLYtAZ2gnkFLH8B9a74T2gs4me7aSu6kQR5kb0C4xxjDOr28y7z4VPIc9NeYpM7P4dsPxO1cZv5eVizANAVlOUGBJGYgA61fWXtE/hXk2FhIpTxHCjZd7ltyCGBKmCCN9zrG9GH49bI8NxDOmjDfp6+VBeJRcjU77TofWkePtgjKiHG9urNsEQWIGwiPQtt8pq5wTtCuIsd4VyakEb6jpzOkcqXcVwK07QSB5af6q9wPBiwSMykONBtqJiBP7iulG0NcaL7FHMTpMxEagf5NWuHqBMCZ1qMsukmPM6RXNzidqyuZ2PxADTVmOyqo1YnpSxg0GTsN90AJivGSprR0muXarUQYPxNjMDS3xHDGD/AFDn+VNbMKCY9vENN6SceFINpmWcd4cWZmYwTrm18JB0IIOhgCpeB9oFufyLrfzFXQ7FvUcm/KD5Uy9psPpIHUxH4ae9ZhiceuHv96kDNoYPIQToDGun+Km36NCjuth6bE9yQZG+vLy/SlTtLxNgHNtMwmRpME9ZJ+QoFx3tab5hRlTz1J8z09KGDix6mOf751aOJP8AInFuHguXMLNjVGFz+phC5ZMgGZnb8agTAKBoMx6kaT+lWF4sh1cBhEZep6x6VzcxZbUkASYA5+s1ohCK8EpSlLrIrhyqQCNREztzOnOh38ayOSjEGeXOvcVeBmOf+qhsWM06waXI/R0UGeG9oyrjOZHOnvBceR1yo4VhqR5dfOsndYMUydnyMmsc/wAqhJcGStktrKScwO3KIB6xXIeNcuh0qljeO+KLSiBzI1PtVvBXWeO8ABY+GNNfOpU6s1qa9FzH3ItSBtzoTZ4u6sCDptVrieZPCwOg+tCIJMR8qMUn5ElN+jUPs446UzZ1kE5ukEiPp9TWr4Titt4CsCTy51jXYfClUdjppJ8v3FH+D8UcNnSYBIHmevpy+ddGVEpx26a6G0qA4Rc2dhJ5DpQbAdou8EMMpG5Go/3RNMeraj0WqWmQpoS+27/zkUaQpYiOpienKinCmlbbHcgT6HT/ADQ7tRwS6b5uFMw8KrDafIa70b7NWLpkvBECBlAg+WlZtG2aZSWioj41jruGuq/dZsM2lx1ktbM/EVA222pjwlxXRWQhlYSGGoI6g86+a0pUqwkEEERuDpBpEvYPE8Jd7tib2EY5ns6lrUz4kJ5Cdfx61oSohakM/adLt22bdsbfEfaQPoflSrieJZbWihVtLCoNyIk69SdfWmvhnGExNrvMO6sG1JnVTpoyjYiqD9kULZ3lm5ch8ufvT4WlJuSOm24qKAa2zcBJXLI3/wAb6113RyqeYXKesf7opd4YqDXcczv6z+VVe8USND+/Kt+yaMaTsVO9UXipMLEt6j89DrUmC409vQMHA120knkd9q+4Xi7S4i47EEKpBESTJA2964xOHLFmy5UEkLyA3jzrF9Rk9I9L6fHbt+BiwgLqHDW4cwGBkAnk2gIM6R1qvxDipwt1VzWzm+EmQZ5gg7dAQaSrPHFw0y5K3NLiiYE8wCTBXQj0oV2j42157ZYyyD4xs0bP7gBqyxlJsvLHH0aXxPtdbSyXeBA19enr0FBOzGPuX764q+IUSLKTok6FyObET+PlSHiOKm/eTv2AReQGm25UHXWjWNvXLQkOSSQQeRBGhA6enlVeWS14bDZ7Y2rVp3utCoJmJnpHmTpFJ1j7aiwLPhgEmCQ50BOxkRmj7vPlSvb4ybtko8ZWEamCBsR6GkhpRjrIU6xynZ1/flzqhHWjf8F24tX7Ze2fDmjxQNvf3odj+1yBiBEjnvWSYPi7W1ZQ3haCQNpnQj+07eW1T28a2bfU8yd/LXy+lJIeMY+R94h2qkCdT5Vm3H+GvcvMyAeIzEgUWfE3EALowzagkaEHaDU2J4qBZaBrHhMCQTzoWFL9ChhOFpmi7cyCYOUFvxGn1pmHDsMbRRCGHsTrznQ0GwotCzdzkG6SMoPISJy/nUeOnDX9Jy7j/if8aUbOoqcX4SbRlZKHahhNF+KcUzsQZKz4fL2oQ5k0y4LJUck1Lhxr7TUaLJq/hLgSQCNdzE6cxXNipWU7ls7mimBugASdI05686o4hgT4dZqe3YyrB3OsdBSWUUafDjB2ocGRv+zRPF2yTJYAASCevrPWhdlhsTHQ/rXdku7Ko11oSQ8WkWhjWb4pb1/U0TwWlowoJckSBBg6RPTepuL9mLdm2n8xjdblAgdfOoOIYe4iJAIQADN5/sV3oXyxj4TjO7lCYlPDPWTTFhcIsLuABGmlZrhCSVNwwoIiTr8/1rQMAzEqFaRygz8pFJ4Cw7aYIvxZRz/zNE8BbusmYHKoGhbeOpoLewbW0LnxEEQDsCefoKJ2bzsuViSOZMQB7CiS9FfhGAvYjG27juTastIJ+8RyA6SdT0rRrSUqWbgQqEMR5aCjOA4oCYmnVCTthU2p8q8yVMniE101vrTkjIu1/DLuBxjXsNFlLoBBSQMw3kbSd+h+dNvZTtpZx65QQt4CGtk66feXkRz8prO+23bR8djkwuHAa0Lgtgf/AJGY5S87gASB7mn7tF9nVm8FuYaMPiLQAt3EEA5YgMB6Dxb+u1TSaZqk4uKT8hnjVm1asvcuEKqiST+9ydvOsG4t2xuOzxcFtJ0VTqPUjWmHtFjHvK9jGWmt4q3Bd1Zgl5YIDFVbITOXxZdfKs/4rwzutN9JM8jMfjXb9qx4Y6jYQ7O8YUXCt15U89j8zv6UY4j2vZriHIBbtsGVT9+CDDfjSPh7GcwD+FEDqoG+nOrRgrtiSm6ofzxXAsnfIlvOzhCLgHg5mf7dN/Wk7F4a4wN1mRQ8kAR4hMeED4RppQtrBUSBvoCfrR3g2Ea9Yytr3R8LZdDzyk9Y/Ks04adNOOSnxlLhTqGdXCkFRvy3FccNxxE28xgTlPl+/rUbkI8nmGkHqDPL1qpOVUIBkb6aa7a/OnXRGMZwwIBW4JOkNpPloKE47IEzGcwMEgSCp0M67RRXC8XsXxF1e7YD402MdVP5V5xfgwa0xtutxVHIwwH/ABOulOibFoMFOUMGWTkY6DXdW8jzHoas4TjS2UbMiuTooYTlPv0oa99iSLhJncnXYQD7DT0qPEEtAOpXT2G1Ekyxa4zfCqveuLewWfD/ANdoqa7xaQMxnTYbUMZGjnp+E0RwGFBCxEtI9I6g6RSyoaF3wo3cYCZy8+pq3xTivfwxABAjz671Wv8ADrgPwn2H6V5plHh251x3b6c5JE/Ooqnwlkuco36deVEz2fgEsWXoCo2+dOgMBmpsOFIMkzyiusVgWQTuOvT1FV7bwaVip0yxd8MQxNTYvD5EtnZmkn00j869YIqq6kOZIKnSOmnTeql/Em42Zt66qG2t8LRszRvs/hMrd4fhTUz1HShWHIJ8QPt/qr9ziIC5QG+emm2lSk2+FkkFbTviL0v6en+qZMfcQW8mUEH7sTOmlKfCMYQSATm3HT6Uewdu7cacpOm/+TpXN+hWq6Bcdwdi7G0hyqoLDWF8gTvprTF2IxmRu5a2Q2rq0/CCAdtoPKOtFsLgrpENCqRB1LGD5ARV3AcJt2/ukkKFOvJdhp9KZIm8iqi+mIEEQTyiJ9qmwuHfTwhQNfF+9a9S9kHhWB5fua6TEMTJEgUaXsSwhZ4eoMszP5Dwz+f0pr4aLaqIRVjy/Pek9sdoJG/SfrU68VCjWflNMqFdjv3gNZ99s3aJrGB7tDDX2yTMQo8TQR7D3NWv/Om3B1A55tBSL9peMt45ECu2e2xK6eE5gJBnXkNRQtIMYtmc9n+NjC4m3iMoc22zBZyydYkj1p5f7ecTnkWbQT+mWn/t/is3xHDribqY6jUfMVAUp0kUa/g69pvtRuYzLmtKgUHZiZmPLy/E0A4j2oe6uRkQD+0EH3M60HyGvblgiKGi80NtJKkEsC6hDEZuhMemse9e4rE5YP0IP4ihq26+kgbnXSntil9MaHifMe/KjvAO0YtW2ttOrEyOUwI/AUqYVtZq/ZcMRm+W0+8GpZFaorjlq7JeMYlHfwKQPPmT+xVN7TENElV33gchRDiHdZTkGuhBkz6H8ar2LgyZZ3M7a68p6HTQ0qdIeTtkvBOGd+Piy5fLrtPlpvRXGBLGjXUJ5AMrfgASPSlSGggExzE7+vWuBhvOKahGzviV9XYlZ96istm0+8PhPXy/Spio/pB8xI+e4/Cukw6kRsd5IOnus0xNoJYV7T2iXIVkEnT4vlz1qphbyKc+cAZvgE5o67Zdv7uVD7t7XTnofPXfb0qA11AuhuxXb4qMuHspbERmbxMfPYD5zQHH8ZN7V0XNsWGmb1G0+dDq+oC2y9wjHC1dVmEgMCfQGm3jdnv7QNogfeBBPiHTypEq/wAP4s9oZRqvQ/l0pl+gMMYbBv3cOPI6zImgOLw8HT8Ku3OJF7giVHmZ0/fnVZ7i5vKhKV8KKPChXSV8+9fLQJryf//Z">
            <a:hlinkClick r:id="rId3"/>
          </p:cNvPr>
          <p:cNvSpPr>
            <a:spLocks noChangeAspect="1" noChangeArrowheads="1"/>
          </p:cNvSpPr>
          <p:nvPr/>
        </p:nvSpPr>
        <p:spPr bwMode="auto">
          <a:xfrm>
            <a:off x="120650" y="-1676400"/>
            <a:ext cx="5667375" cy="350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MSERUUExQWFRUWGCAXGBgYFxwbHxccGhwaFx4bGhoYGyYeHR0jGhoXHy8gJCcpLC0sHB8xNTAqNSYrLCkBCQoKDgwOGg8PGiklHyQsLCwsLCosLCksLCksLCwsLCwsLCkpLCwsLCwsKSwsLCwsLCkpLCwsLCwpLCwsLCwsLP/AABEIALABHgMBIgACEQEDEQH/xAAcAAACAwEBAQEAAAAAAAAAAAAFBgMEBwIBAAj/xAA/EAACAQIEAwYDBgYCAQMFAAABAhEAAwQSITEFQVEGEyJhcYEykbEHQqHB0fAUI1Ji4fFykhUzgsIXJFNjc//EABkBAAMBAQEAAAAAAAAAAAAAAAECAwQABf/EACURAAICAwACAQUBAQEAAAAAAAABAhEDEiExQSIEEzJRYXFCI//aAAwDAQACEQMRAD8Ahw6eJjVpVORuv6ivMGurT71ZRIkR+9q0xfBGYVawjMYG9MnBeySsZut5wDFDcAnjYa7mnHhlrxCSJBULIAAnUyecfWsz8mpRVBXG9n7FrCXcltRCEzGux51kttjy6VuHHrf/ANre/wD5n6GsQsjWj7JxtkSCjfBUA3mG0gfvrVPh1lCGzEDTSeR60b7J2QQ5YkQNNN/P9zRuick/AW4MzeGAQDOvnJG9AO2SRe9vzmjfZ293iOjanMSrdG2n3nbyFe3+yyBizZ3Y6Zd9fbWpzzRjxj4PppOViIoq3btDc7ATFe3cPkuspM5SRoas4bDMQfCT4eh86fbhZRp9CHBO113DRorrEKrCcn9y9DRzDdo8dinQYcMoLgZjAGYjL/xG/nvNK2AwgMlhqIgEfrWq/ZaCVvEydUgk7CG0HQV19pBaai5Dlh7DZRm30nXnGvtNTJaOxqzartnABJ8vx0qtsw0R2lJ5VHcujMQNxuJ8prjB40gtInU/jrPvVBS2YltSST+/pU3OjTHBb6X11I86jWCAeUT0qtaYyvkZqHjPEltIttYzMQvsTqTTxm2gTwV4L5sbEf7r42fLar0r0FelRvT7MytA1sNprUN1EAljA6kxHLnRC6KDcdwAu28rGFOjAmARvqRry5GpZcjjG0PjgpSplIYu2wOu1zu/6tdxsNAQQak7y3BaQApyt5HaKy5sabTOiXCqzoCSQY21A3iOVGz2gulmYnJ3ijMpVhPmJGlQX1El5Nr+jTfxG7imMNkA5cwJjQgfWlbiXaZiWAIUwdPCQNogzJ0k1QxHat+77sv4QMvwZp9zrQM3FyAskNmPiB1YchlO0danlyOfvhoxfS6+V06xl0OJzAACND+AI3560LuMWOVfwrq6+YwP9V6TkGm/M1JcNygkiC62mQbc/OvMRoAoqfB2dC5/GoRq5JqliOPs4vDYVxifijpXYaXmuLhlqYRnOJ3HpXF0bV3e1aucRvRROXs2nCpDNM1ftINYnXrVazb8R35c6nVjIJmNutblw8ZmPdxlxV0f/sb5ZjT5wLhqE52kwIAOw6kCkbtWGtY29GnjOx66/nQ//wA5iNhcaPU1nfk1914a/wAecDDXVkfAdNOhrGMOyyZE+p/QiuMRjrrfE7H1JqBUkEyNPx9KL6IuBLCY6LbBVUMdvAp01O7SaaeA4UXrLPd1cQqsdY03HkFpTwqAWWOYZido1+fL0p54EoGDgCWIY5ifQRG3vQkxKdkHA7Btvl28ZBjXkNddRz+darwcWb693dRGdV+8obMvuPnWX9lrZzFW1YOTM7xpM896K9o+LPhL1q+hIykadRrIpaV9ROMpSnVmpWuBYa0JFmykcwiL+Vc2eMWtgvimIERp57VPwzFWcbh0urqrCd9VPMVXs9nLatmGsGSp238htS5fuL8KLQ07vdhC1gkvIC9tTm1hgG+oqGz2XsWsxtIELb5dAY202+VXxjeQAHv/AKr1cS3kR02PtV417JNv14Bl/BEKQfYj60HvcQOi3fCV5gaHlPyp1tqrqOYPI1VucMtzqvpRDGVCvatLd8IaOYynWoeMW8TbCC1LzofCDEdacV4aimQoHpXK4RQIHLzP1JqddKvI30TeGYK9dkXmYQdIGSR8gdDQzF8EAvSQSAdJ5+vWtGFgfuf1qG7w+3MlV05+tFWdu7E9L1y49pQCUUyzAaEjz5xpR15iAKvqAohQAPYD5VGzz009KZOhJfIG3J/GqOLsB1ysAwO4POjTYdSfPrzqtiOHSVIZljcCIb16UHJPgqi0Zl2m7LXEIewCVDAi2JJDGfGJ06aH58qSbyXAO6LOzAlirjVDMaamZ3MVumK4QTP8xgf+K/vyoHxzsVavADKAASdFEknz5a6kjXzrLKFeDbjzuLVmWWLlkEpDm6FkMYyEgTlAidpGbryqmxLnTf6U0ce7G3MOA1tQJMHXMx3ykMR4dJ0211OgpdOMuWQFRMrTLM6qwA2+8CBzk77VOr8G2Gf4ttnoPdLp8RqgoNxx6/s1c4gc7iIXMJYDRVPOOUaT71NaFtbbtbdXI3gkEDrlZRInmDXJNFnOLoqY5gIVf9+tRraASSdTtp+dS4Xh9y6SVRmA5gE/SocV0ohshsjc1zYWTUrpCjzrmyNzTWT1ISJaucQsGukHirzELrTInJcZuGHM3G6QKmYeLpXNhfGa7vLqK2tvyeJVmZfaZgYv5v6lDf8AxP0pOs/OtQ7fYLOlvQyQy/Q/WsvtGDB0qEjVjfEXlEia6Xh4ImKiTGJEa1YTiSgRP4VJ7Gr/AMzi3Zi2wHJjr7U8cPw02zb+5l+H15DrSngQjo5MwW196d8NhyFIAOwG/lPvTf6YPqJU0kc9lMIAYE6CPSSaqfaEng9CsH1zE/Sj3ZuwQp06+3OhPbpQcNPM3FXQzEKx6b60W+kcK+SZ99kfbH+Hu9xcP8u4dOinrW7rbA8Q0/flX5JwjFWkHXka/Q/2ZdqxicOLVwjvEXXzXb8PpHQ1RP0acsObIbLTqXjIpkTP6iu76axAB3EcwN64w9+wdFdG1kQwnTpB5VZxR0BHI1z/AIZ/9KWH4gikqzqJPhzMBJ5gTz8hV9xmWs57ecQtvhmtm4QxZcsLrmnMu+slgF+VNXAONZ7aS2YhFFwRlKPEEMNwZmQdooRlY84NKwvbed+VfMleOsCfKsx7XYe94sRhL73LY3CMWymZ0yyY/EbbUJyUR8UN+eDTGqlisSqiWYADmazTsh9o1+Tav/zI5/eG/MdKN8Z49av5VllGYHUHXQgfiaXdD/akmEMTxgsfCMqg6z8TfUCOm/0qQYsPJRuW0zB03HPnShjrgQBhJyEsxyz8J1idCPEKjwfaq931tA0gwGC2o3BM6QPfTlSblXi5we8Fic2mzLvGx9J+lXRcnzpTsY7vCWQmQ2sRAMHSQY5UwriIg8pAE8z0B2NOmmRcCe4vvUDgHeKi4hxJUUmRI6esa9PWg+I7RI6Z8O6XIOoXxGDygGR611oCg2FMTaU/v9ml7ivZy3dVhAUtqWgEzpr4h0Ea0ZXHEoCwyzyPLlUb4kDfrGnKuaizlsjOeJfZ8qklbhtJA1J0kmDuIA2+dKOIwSKjPbZrltWys2WCrHlMZSDHWnj7T+KqtlbIUN3usyfDlI1gbkk+lZWcQwBQFgp3WdDHUbUFD+llOSVhVcPcuEd0LuVBOmhHooO/PfWvsXfBfOSuaBM83gAkrE6nWKrpx+53yXXCuVUJBUQVAiDHOOddYfjpTvJBzMPBDEC2ZnQc+lc4sKy07JLuMLoBcVQ26sAFMbQRpI5g1y3E7h8K5O7H3YXUbanctz0M13e46txbS3Mxg/zCVU6T90R0r5eLoveqIykfy/5a6n+7Slp/o55OUV7V028zADN93MAY84O5qPEXS7SQoPPLEHzjlXoxNsd20LmnxjLoBOhHnFSNirbXXJGZeRiD7wKNV6O+5026x4bkesVLeJJG/wA6pJc/mqN459dDRJrMn9n3FanbRiXAB2ttTZT/AJkfMVkuIw2XFldPin5ia2jtLY/kgbw4rH+1YKYtiN4Uj5VN+SsPBTx2ECmZ/wBztUnEMHlJmIIn5R+tQYjHG5EgDUn5615isQznX8PYflS9KEuHxJRPAzBp1jaKKYXtdikXJmD/APISR7igi6e9TWl19qZInMZeEdvsRZMsiXEI2jKfUMJPzqTjvaB8XaUCwUUNnzBpB3H9Iil21HdnrV3hOJvMpCBiEUsSNAAN5PKuyKlaOxatshtYFkImQG1BieccqaOFY/8Ahz/ILu7LlylG181I6HStI+y3gSrhO/uI3eXBJLjkJC5SdSCDvRHF9m8Pf7yM1th4DkJSPvAiNCCPzHKp6t9Lfcj1GUPxC9ZUll2GUFSfACdRG4n0iifCO0uMdSLWIvKoXNqdABMwevw7ede9o+CYnDK4t6qn32y+NI3Yx8QOk8wR0pfucXtottocFgc+uhn7oHIDTSrY5tumkRnjSVpsL3OHNfZS95yUOYEDWfi06ANtsKd+wvai5iLr2LmrWwCG0ll+GGAEZhoZG9Ze3apRZKKPiMtqdY2+XTzqx9n3aQ4bFd6EDBhDLMQsz4T10509JR75E/Kb18f0/Rlm7MA7/WkHtj2bGHZsVatZ1bW4AT4ddwo0g6z09KcuE8fw2LthrV5HHk2o9QdQauiMurCBz6VGcdkNCTg7oyzh3AjibjhGtWWyhgQomGmNJ35kctK54Twy4jOMSv8AELbbKCJ+NdZ0mRB57QKNca4Sj30S0gUPnYABQpKggloGb+kjWD0oV/E3sNbuFLRKqxVlzBTp4S6LzOszGtYmpI9Llf76CR4nh3XKiQQWiQTMmW+Gddq+xmEsFEdn7grzNgiJ03KjnG5NKuC40qXczMVRbZEv4wGTMAQCY6/MVTxnaBsQFd7SFBoM2rQZ3Mgjc7CBp0oRlfWPPA4ukOy8Qt27I8RvgAw+UgkE76iJ1jTTaq2E4ph2tsNFlSczySWGpBaIA5Qd550oX70sq2WbMwXQMYVn0AjYQNaOLYcA5VU5V+KYzawIIbxSeXWuU/l/DpYUo/1lbivaUlXRIzZJUjXN18vb1q3w8juQWTxPHjtltARpGUGVBJEDn51PjeyVxUW42RrqnWARAiNGkSfLbypQKXLdzIqZSGnK2aUbyBMSd5ETrV8k4UqRnxQbvqobExtuzhwGDkBczgKVn3fb51yuPVrQawJUjRCZO+uo+969aEcW4TccKSNUALZozTHxCACV8qtJwu3btIq3JDnx5ngaiWj+nNlI96S76NqlSFnAYMXm728ouGSIfQCNCI66Cpcb2Pw94EW1Nq5y5j5dPSqr41FBGZkYXCMkSSJMHQankd5ojxDGuBauKhKgEORuI02B+m1BNpgkkxL4l2TvWWgjMNYI5wJ232qtf4ZctorunhYkAkidPLf5itFs8dR1BfKY19PT9zVXF4Y38gRQUUz5ew5n2qv3CWn7M6GEYzAEc5/TlUBtHeNNq0G7w8MrBAUnSXtrrrsT8epHOqOKsKwysqK06gKogba6g8+Z6U24jQnIqnr8t69s3ip8Mg7U2YfhaEZ+6AWY8QgmNNRsBP1ogMNYQyyW0J8h+dHYFDhhCRcWdhpp77eWxpjRhFKtq8cwHPnR3B35MfKtSMzRB2l/9LafEKyTjwBxdwTEAb+k/nWr9oLvhA31n/qP81ifaO8WxVxoiW1HSABUZdZbG6RVuDxHzJiOdTX8BctwXR1B5spH151f7K2R/Eo2ng8QU/ejfXl1p57XY62bNy2wYSA0CWAYbHNEL+fvU3KmkVUW1YhYDCq7AFgg11O30NNP/wBObps5pUESfE4hlAmRA0qn2V7N98ucuFVd4IBHmSdFHnT7wrBNeXuQzBAoBckg5VOyAQQDJ8TbxoOdLt8iiSozDh/B9Wa8/c2wYJ3zeSjmTTb2WwSYy7/DWl7rCIO8uHXPdA2zFec7KPx3qDtnwW3h3zKwIOgRhsu2k8qD9me0lzC3Ve0Y5MJMMOhggxVG3JC6xi/6b5Yv2LFhUZjbWyoCAMVzKBAMbtPMVS4Rxo3Lt3Jba4GygZYAWBszHQczpmOtZrf7UviLniOUBdDqQpMT4nBMwB6eVaD2Dv372FBttbhbhUs8knYnblqImpvI7oLwqMNrJeOcAu3EY3GVBuUt8x/c7b6f05fWst4l2OzX0hs1tyFMboRrEROUiSD661vx4SGINw5zvBHhH/tGh95NB8bgEFx3VQHJiTGwG0nYc6andkoytaiHxrslYNhUCDQQvIz5E/Ss6/glnwsAVAJEH3/TnuKf+03ELrLcCZWCkBikkAsQoXNEZteW0GpPs/7F2cSri6gDqd9ZIOm+bSOlO8n/ACwfZUVshAw/DnuEhfCF2B0Oreum/wAqZMPZyqVVW08IBOk6nOQfL96Uyce+zU4fNcw8uI1tmZPOVbnry36HlTfwO9YbBW3ZFkpLSBuND8XmKi7ZojkSVpCN2r7QI9rDNbLZ7YGswRHhMNqQZWq2P7RXGsWwVLM0hiVPPfN6HXbWi/HEwmIdcytbWRDBQI11DAHbzA61fx/EFsXFAEIdCWMgQNCAPTf0qFqTuzdxRXOijxQJgrIDgNeuSRIBW0OgUyC+vMaT12C3bzLbW1BFwjKAZE5tTpsfWinaV8KWJLtmDk5ssjMIzTrO8gx5dK9TiYuTbJhTqv6T+NJNatWUi94trv7PsbwW5aRbi4l1uKFzoFEAsPubw0HeKA3LboDb8aEkMjNmza+IkDQkTBkCYJonxq472ixvbakTEhdABA0MAHeq2CxFsWiz3He/aIFoEMxj4ipMfCZymqRbl5M9VxdDnZHjeMDXDc77E24gFbmYDY7XGAJjl9KduH8QS+A1tlf+2QGU7Qy7ggyIpHw3FlZSyuLakkkMQvd66ysQdBFJLor3iyuc7GSTpJPi00kamui9m0Ry4qds23iGFW7/AOoh+RB9jNCzZsK6oYBYwpy6kxtoNWA5nqTWfcJxmNtkP3tyJhLZZiHO0nNMKPxiBzIIcP45dF5+8f8Amr4MrmQM33pG0kj2oyWvScYtrjDXa2zhluZrinOBEqBGsgFid9JH+Yqvb4iERVFphmEqxAtqARCx9NudMfCVBtKWCvmYsSRm3gAgmeQ3FTYqyr6FAwjUMJGnrvrqK5VRJyrgnnhdgqHdVuMY5QGnXcCWHtUdzDC0O8LZDy0hegVUH5a+tMl3syhkq7oG3AaJPlpp7VWt9nlRs2bXfMwzEehYmKZIXdeQEeJq4GVM7QC5PhjSdx9POosQ1pwT3ZuaSfhaNOflBiaYLltSTABI3OXf/qdval+9wgljk7tRuVIcAn1Ug/vbSu9gTTKF0lRCq0nQLqQZ5GdABpJ08q4cW7IAKy5AJCQCB1adp5Cr17hd6PC1pJ1YrnzdNC2aOW1c4DgTLObIfckk9SSJmnsNonw94hlNMODxJnWkfEdrbY0W0SRtOgH4zRzhmPlELCCRPlV1OxZQYb4jdU5ZYbn2mBrWYcR7NXjduXHBXM7FSRodeZG2laWMbh7gKmNdGJGvoKGYpgzd0hColsNGWc3iIiTsAI+dSnL9M0Y8KX5ADsdwZbN0NdaAYhssrHME/dG2v6zRXtBgkuwWuFbRXRVguxDaEA7JpEkx0naubb5bqi1lJ1mQDlBiDJ0BGw3+c002Ozlu5e7pi5YjMz5pk6RyI/q3M6VmUpt/00Tjjj/gt8N4dZbDXcytbFgh8qtGbT7zRJbzOg5AagsvBe4t2oic2ssSxYTpvPyFNmH7OWLalQIkQTOpA3nzNJvaDheQF8JKFRl0Ommo3O/ltVdZLrEjlxytJHvEOGJiWHfW5QaIDMweZ1ofZ+zvDgnRgesmPl+VLtjtljAx/na9SqGT01WinD+117OyYjPeU6eFh4SdoCiCdaCc0xZ49un3a2UUW0AJC/dEg5Y+KPhb4vw604fYniV7vEAyplTB2Ghn36+UVLw37OmPjY5VaITUFRzzTz5RHrUb8ObDsVvju7IPgVAMrxzdxzIHwaec0Yzd9Enq46xZpmFvK6BkIZWEgjY0qdp+J27KXHMGWiDME7QCOelGcFxoPbzKJGXSOZAmAOXSsu4Pxm7iDbtXQSEuFiSOuZ46E5pA/wAVaT5ZDHDvS3wfA3sS03VAAPgtKsBZnxQDM+Z6Gn/szwYWSx8gNf3tQvhZ7t2vP4SVyqo103G23P3JpotXgqSTqdTPn61CGO5bstmyOtF4JMSoIjnWY8avvcxFzPpbtyiAaablvWSab34xmuutsnKF1LDRWYyAOfwmSPTrS61u3bzsziTOxzE/LanydQfplq7YDw13u2zMQ1sCZiDPIGdNTQriuOui8rqRkeQwYBlAYQY5z8vrRfiqi6pySsfEv9Q0ho5xz6b86ENjgqkP106E+f415sqg7gezGKn+QebFImHHdohSCSpA8RjWTG2UEzrMj1rNrGOkAxJzbDks+XlpR9sbayqrAMifdJ0M9etB3Qm4z27cIdANtOo5eVUhLb0T1+1dvjCfZ/CpdtM1xxbZWmCQvwnMpM9YE+lVbHEspZAVYcyJhufODvUlrhYvZVM27rNCs2oIgzI6iN6I8b7O2MLZRUJe+xzFzyA0iOn+6dRats7HOCeq6Ll262ZdljoJ9zmmuL2HVm3ltyflEGrC2ix1Efvn0qC4vjAXeY8vWimaWoneI4gVfM7F2GzkmdOon5Gq/D8O+JuAISGd4JH5+gq3i1lQWygjoNffWIov2E4TkvtenMqWwdTOVnERvyE1VdVGDOlj+SQ/YHDhFVAYCqEA/wCIivWXX31P0FRpe5Hb61691TtI/OuPGZ7cVipgCQf2Zih+JtsdwPPXb061aXEEHyG/+ajuqzqCs/1Dz0/zToQGYi4CpC+ExB8/Sqr3TEFdOo/P9Kt37JUQY8v91VtkzEiOn+aDVMJSu3cqEiZ6DnrVu0SVEaVXFgycoJjr+tSMpAEkTRQUZpbVrhzBd/YCrbd9bE/xCg8lJn2FR2OIlgFCoq/3EwPU/pUttMgZrC5W271t/wD2A/B6mT5imt2a2Xv/ACzpbP8AE+Fm1VVJFz1I+6D/AHa9BQTE8Xu3fCGKINcoY8ubE6sfM+0VM3D2ABb4jz0Ou+p96vcHwdsO3eo1wEQFQ5TPWg5pFI4pyDfZ6+rIMwkx4v8AkOfqd/en/swLhcO8FAIQkeJm2CyeQ3+VZ32TwjJi0BzBJzMGUkQPQHXan/F8dtC3csPeYuVJ+AjLGoykAhYhY6RNRxw+TmmPnk9VChj4vimRAGyl3MAAGFXnm1gxQbCcRe8b1kJZYW2y5wkTI2EaSOtBsJjBi0Q3GFtFABZHYs5jWSxgE76Anzpn7N8KW2LrIgtozDIv9qqFzEciTJ+taL2ZlcdIi1c4VhMoF20rBmySq5biHlt8QnSdx5iinDvs67l7d21cyZPHkZQ/inQSYGggTvOoip2S2DjVMZihafI25gcxrrTRwvEZ7anlGvqND+M0kmCeR1wBXPtGuIzI2DclZHhfeOcZdBFUuKdqbuKsMotrbMrClg2aYMM0aRvAE6UY7QcItPBKwx0DAwfTXQ+hBHpVbgfZ5UbO5lUJMETr05S2vQxSLaT6HeCjaXSW3hrww4RTkygS45k/dWBv51TwHDnQsS7soMjOSYPueU0z4niAcKAPjYL/AMZ1zHr+HKuxwrM2pGmhPWOfuKqJHL+wJh3UXYfMhB++CA3Pwk6N7UUuXjcIE77USuYHMTMweX78qqHhKo6sqQVIIjb5bUafg7dMVcbwW4t65c7xlB+4CQBAyidYOgodw7gec960amQBtIO/pOwrQ+NYIMhbKWIHwgxmHSquFt22UALlI2XQERpypNb4VjmaXBR4lwzuxnAho5DX9DpS+nDzduZbRXK/Ij4CAZiOREitNxeCzDalXGdn2W8XQTpJMHc/SkeJLpoh9Q3xgZOxItDMwDnpEAex3qC9w+2VIK5TybeDtqPy8qa+KYa41sHNDiCv90HaOfp71Q4JwdgGNwkk7A8gCTr5kk0UkvBN5HJXJi9wrgz9+pI0A3PPzFF7nZwuxZwHfy2pgwvCmnNEUZtWAo0HrNPpZH7zi+Ga4rs/A8Vv5cvT9TQzDcK/nEsgKAaTzmtNx+EDagQwP4UrnBZCYDGDp0j06UjhTNEPqJNUJvGeHIssqheURv6UxdjMILWFk7uxbX/qPPkaH8f4lmfuoyuQCuoAbqRPORGX0NHbVp0t2xOgUSNOnlT6UuEsuZyikyd74QF9IAkzoAB1pN49xa/mKZsoiZBhV9OZPmaYMbaN2y4tkZijCAJDSCNZIjpM8+dIONs4hkZ7kKV/rBI9Fywp9waSieOgr2b7ZuyC01p7zhsocGJBOgJIMke9O4cAADQnUidpG1Y2ca2HxFi6brMAQ0bQs6wFMAEU+Yrt1gj8N/cz8DfLaq1+iWRUwndvkt1j9Yj5VDdskawRPLpQU9srGbkRyYAzHmCBRnDcVS6PCwI6A0NX7Jntt5HvXowwb4gPLSq4vgMNdzsCD+NXFhtjtXNBMztcNCmWPh3H+utS4rFyAqaKNv8APnXqX0bw+EabmdT68qrWANQOfOur9m8v4cEjU67DqemnvRrh/BmHibxNyESBOnz1il/CPkuCdYMT/mn/AIbxe1lyc41jkeo86yZXK6XgsnSKV6zetuoMBhBAB0UdWyj/AH+NX8bcv3z/AAtkBrhXxvlVYHViBt0qbg1oXbuW38CkZjuzserHU8z7VofBeE28OmVBuZYndj1J56U2DG279Ec+ZR410UezuGGHsd3dRbn8wr/TohyFlMTI105irSdtbK50VWleTQNI3310+flTRbwy207s2y6yYhQ0yS2vOZNKWL7Mr3mZbQsAmZYhnmeSgQNeprS/iuEoSjk/IFYTEZ3uByTmfM7EbW1gMPeMoFNGD4wWULbEKPMEwOooNxDALh2tspPjBDyZMjn+P4VbGEa5AT+XlglgBLA9By9Pl0qDbuhno++jzEcTuNibasxCQZ2lz0B+7zMjrRi6zMB3cAgCF5ADl8udcYDgyK2Y+Jj94/PToKvNw9iZXSNIrRBUiEnG+HeCcMYOjDWPKYkdV8+tXVdw07jcDlA3oLicITlkZWBMNqD8x1/GpeynaQXURbxC3FmGnwuBIME8xsQekjyHl0HX47IM43tLYtAZ2gnkFLH8B9a74T2gs4me7aSu6kQR5kb0C4xxjDOr28y7z4VPIc9NeYpM7P4dsPxO1cZv5eVizANAVlOUGBJGYgA61fWXtE/hXk2FhIpTxHCjZd7ltyCGBKmCCN9zrG9GH49bI8NxDOmjDfp6+VBeJRcjU77TofWkePtgjKiHG9urNsEQWIGwiPQtt8pq5wTtCuIsd4VyakEb6jpzOkcqXcVwK07QSB5af6q9wPBiwSMykONBtqJiBP7iulG0NcaL7FHMTpMxEagf5NWuHqBMCZ1qMsukmPM6RXNzidqyuZ2PxADTVmOyqo1YnpSxg0GTsN90AJivGSprR0muXarUQYPxNjMDS3xHDGD/AFDn+VNbMKCY9vENN6SceFINpmWcd4cWZmYwTrm18JB0IIOhgCpeB9oFufyLrfzFXQ7FvUcm/KD5Uy9psPpIHUxH4ae9ZhiceuHv96kDNoYPIQToDGun+Km36NCjuth6bE9yQZG+vLy/SlTtLxNgHNtMwmRpME9ZJ+QoFx3tab5hRlTz1J8z09KGDix6mOf751aOJP8AInFuHguXMLNjVGFz+phC5ZMgGZnb8agTAKBoMx6kaT+lWF4sh1cBhEZep6x6VzcxZbUkASYA5+s1ohCK8EpSlLrIrhyqQCNREztzOnOh38ayOSjEGeXOvcVeBmOf+qhsWM06waXI/R0UGeG9oyrjOZHOnvBceR1yo4VhqR5dfOsndYMUydnyMmsc/wAqhJcGStktrKScwO3KIB6xXIeNcuh0qljeO+KLSiBzI1PtVvBXWeO8ABY+GNNfOpU6s1qa9FzH3ItSBtzoTZ4u6sCDptVrieZPCwOg+tCIJMR8qMUn5ElN+jUPs446UzZ1kE5ukEiPp9TWr4Titt4CsCTy51jXYfClUdjppJ8v3FH+D8UcNnSYBIHmevpy+ddGVEpx26a6G0qA4Rc2dhJ5DpQbAdou8EMMpG5Go/3RNMeraj0WqWmQpoS+27/zkUaQpYiOpienKinCmlbbHcgT6HT/ADQ7tRwS6b5uFMw8KrDafIa70b7NWLpkvBECBlAg+WlZtG2aZSWioj41jruGuq/dZsM2lx1ktbM/EVA222pjwlxXRWQhlYSGGoI6g86+a0pUqwkEEERuDpBpEvYPE8Jd7tib2EY5ns6lrUz4kJ5Cdfx61oSohakM/adLt22bdsbfEfaQPoflSrieJZbWihVtLCoNyIk69SdfWmvhnGExNrvMO6sG1JnVTpoyjYiqD9kULZ3lm5ch8ufvT4WlJuSOm24qKAa2zcBJXLI3/wAb6113RyqeYXKesf7opd4YqDXcczv6z+VVe8USND+/Kt+yaMaTsVO9UXipMLEt6j89DrUmC409vQMHA120knkd9q+4Xi7S4i47EEKpBESTJA2964xOHLFmy5UEkLyA3jzrF9Rk9I9L6fHbt+BiwgLqHDW4cwGBkAnk2gIM6R1qvxDipwt1VzWzm+EmQZ5gg7dAQaSrPHFw0y5K3NLiiYE8wCTBXQj0oV2j42157ZYyyD4xs0bP7gBqyxlJsvLHH0aXxPtdbSyXeBA19enr0FBOzGPuX764q+IUSLKTok6FyObET+PlSHiOKm/eTv2AReQGm25UHXWjWNvXLQkOSSQQeRBGhA6enlVeWS14bDZ7Y2rVp3utCoJmJnpHmTpFJ1j7aiwLPhgEmCQ50BOxkRmj7vPlSvb4ybtko8ZWEamCBsR6GkhpRjrIU6xynZ1/flzqhHWjf8F24tX7Ze2fDmjxQNvf3odj+1yBiBEjnvWSYPi7W1ZQ3haCQNpnQj+07eW1T28a2bfU8yd/LXy+lJIeMY+R94h2qkCdT5Vm3H+GvcvMyAeIzEgUWfE3EALowzagkaEHaDU2J4qBZaBrHhMCQTzoWFL9ChhOFpmi7cyCYOUFvxGn1pmHDsMbRRCGHsTrznQ0GwotCzdzkG6SMoPISJy/nUeOnDX9Jy7j/if8aUbOoqcX4SbRlZKHahhNF+KcUzsQZKz4fL2oQ5k0y4LJUck1Lhxr7TUaLJq/hLgSQCNdzE6cxXNipWU7ls7mimBugASdI05686o4hgT4dZqe3YyrB3OsdBSWUUafDjB2ocGRv+zRPF2yTJYAASCevrPWhdlhsTHQ/rXdku7Ko11oSQ8WkWhjWb4pb1/U0TwWlowoJckSBBg6RPTepuL9mLdm2n8xjdblAgdfOoOIYe4iJAIQADN5/sV3oXyxj4TjO7lCYlPDPWTTFhcIsLuABGmlZrhCSVNwwoIiTr8/1rQMAzEqFaRygz8pFJ4Cw7aYIvxZRz/zNE8BbusmYHKoGhbeOpoLewbW0LnxEEQDsCefoKJ2bzsuViSOZMQB7CiS9FfhGAvYjG27juTastIJ+8RyA6SdT0rRrSUqWbgQqEMR5aCjOA4oCYmnVCTthU2p8q8yVMniE101vrTkjIu1/DLuBxjXsNFlLoBBSQMw3kbSd+h+dNvZTtpZx65QQt4CGtk66feXkRz8prO+23bR8djkwuHAa0Lgtgf/AJGY5S87gASB7mn7tF9nVm8FuYaMPiLQAt3EEA5YgMB6Dxb+u1TSaZqk4uKT8hnjVm1asvcuEKqiST+9ydvOsG4t2xuOzxcFtJ0VTqPUjWmHtFjHvK9jGWmt4q3Bd1Zgl5YIDFVbITOXxZdfKs/4rwzutN9JM8jMfjXb9qx4Y6jYQ7O8YUXCt15U89j8zv6UY4j2vZriHIBbtsGVT9+CDDfjSPh7GcwD+FEDqoG+nOrRgrtiSm6ofzxXAsnfIlvOzhCLgHg5mf7dN/Wk7F4a4wN1mRQ8kAR4hMeED4RppQtrBUSBvoCfrR3g2Ea9Yytr3R8LZdDzyk9Y/Ks04adNOOSnxlLhTqGdXCkFRvy3FccNxxE28xgTlPl+/rUbkI8nmGkHqDPL1qpOVUIBkb6aa7a/OnXRGMZwwIBW4JOkNpPloKE47IEzGcwMEgSCp0M67RRXC8XsXxF1e7YD402MdVP5V5xfgwa0xtutxVHIwwH/ABOulOibFoMFOUMGWTkY6DXdW8jzHoas4TjS2UbMiuTooYTlPv0oa99iSLhJncnXYQD7DT0qPEEtAOpXT2G1Ekyxa4zfCqveuLewWfD/ANdoqa7xaQMxnTYbUMZGjnp+E0RwGFBCxEtI9I6g6RSyoaF3wo3cYCZy8+pq3xTivfwxABAjz671Wv8ADrgPwn2H6V5plHh251x3b6c5JE/Ooqnwlkuco36deVEz2fgEsWXoCo2+dOgMBmpsOFIMkzyiusVgWQTuOvT1FV7bwaVip0yxd8MQxNTYvD5EtnZmkn00j869YIqq6kOZIKnSOmnTeql/Em42Zt66qG2t8LRszRvs/hMrd4fhTUz1HShWHIJ8QPt/qr9ziIC5QG+emm2lSk2+FkkFbTviL0v6en+qZMfcQW8mUEH7sTOmlKfCMYQSATm3HT6Uewdu7cacpOm/+TpXN+hWq6Bcdwdi7G0hyqoLDWF8gTvprTF2IxmRu5a2Q2rq0/CCAdtoPKOtFsLgrpENCqRB1LGD5ARV3AcJt2/ukkKFOvJdhp9KZIm8iqi+mIEEQTyiJ9qmwuHfTwhQNfF+9a9S9kHhWB5fua6TEMTJEgUaXsSwhZ4eoMszP5Dwz+f0pr4aLaqIRVjy/Pek9sdoJG/SfrU68VCjWflNMqFdjv3gNZ99s3aJrGB7tDDX2yTMQo8TQR7D3NWv/Om3B1A55tBSL9peMt45ECu2e2xK6eE5gJBnXkNRQtIMYtmc9n+NjC4m3iMoc22zBZyydYkj1p5f7ecTnkWbQT+mWn/t/is3xHDribqY6jUfMVAUp0kUa/g69pvtRuYzLmtKgUHZiZmPLy/E0A4j2oe6uRkQD+0EH3M60HyGvblgiKGi80NtJKkEsC6hDEZuhMemse9e4rE5YP0IP4ihq26+kgbnXSntil9MaHifMe/KjvAO0YtW2ttOrEyOUwI/AUqYVtZq/ZcMRm+W0+8GpZFaorjlq7JeMYlHfwKQPPmT+xVN7TENElV33gchRDiHdZTkGuhBkz6H8ar2LgyZZ3M7a68p6HTQ0qdIeTtkvBOGd+Piy5fLrtPlpvRXGBLGjXUJ5AMrfgASPSlSGggExzE7+vWuBhvOKahGzviV9XYlZ96istm0+8PhPXy/Spio/pB8xI+e4/Cukw6kRsd5IOnus0xNoJYV7T2iXIVkEnT4vlz1qphbyKc+cAZvgE5o67Zdv7uVD7t7XTnofPXfb0qA11AuhuxXb4qMuHspbERmbxMfPYD5zQHH8ZN7V0XNsWGmb1G0+dDq+oC2y9wjHC1dVmEgMCfQGm3jdnv7QNogfeBBPiHTypEq/wAP4s9oZRqvQ/l0pl+gMMYbBv3cOPI6zImgOLw8HT8Ku3OJF7giVHmZ0/fnVZ7i5vKhKV8KKPChXSV8+9fLQJryf//Z">
            <a:hlinkClick r:id="rId3"/>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MSERUUExQWFRUWGCAXGBgYFxwbHxccGhwaFx4bGhoYGyYeHR0jGhoXHy8gJCcpLC0sHB8xNTAqNSYrLCkBCQoKDgwOGg8PGiklHyQsLCwsLCosLCksLCksLCwsLCwsLCkpLCwsLCwsKSwsLCwsLCkpLCwsLCwpLCwsLCwsLP/AABEIALABHgMBIgACEQEDEQH/xAAcAAACAwEBAQEAAAAAAAAAAAAFBgMEBwIBAAj/xAA/EAACAQIEAwYDBgYCAQMFAAABAhEAAwQSITEFQVEGEyJhcYEykbEHQqHB0fAUI1Ji4fFykhUzgsIXJFNjc//EABkBAAMBAQEAAAAAAAAAAAAAAAECAwQABf/EACURAAICAwACAQUBAQEAAAAAAAABAhEDEiExQSIEEzJRYXFCI//aAAwDAQACEQMRAD8Ahw6eJjVpVORuv6ivMGurT71ZRIkR+9q0xfBGYVawjMYG9MnBeySsZut5wDFDcAnjYa7mnHhlrxCSJBULIAAnUyecfWsz8mpRVBXG9n7FrCXcltRCEzGux51kttjy6VuHHrf/ANre/wD5n6GsQsjWj7JxtkSCjfBUA3mG0gfvrVPh1lCGzEDTSeR60b7J2QQ5YkQNNN/P9zRuick/AW4MzeGAQDOvnJG9AO2SRe9vzmjfZ293iOjanMSrdG2n3nbyFe3+yyBizZ3Y6Zd9fbWpzzRjxj4PppOViIoq3btDc7ATFe3cPkuspM5SRoas4bDMQfCT4eh86fbhZRp9CHBO113DRorrEKrCcn9y9DRzDdo8dinQYcMoLgZjAGYjL/xG/nvNK2AwgMlhqIgEfrWq/ZaCVvEydUgk7CG0HQV19pBaai5Dlh7DZRm30nXnGvtNTJaOxqzartnABJ8vx0qtsw0R2lJ5VHcujMQNxuJ8prjB40gtInU/jrPvVBS2YltSST+/pU3OjTHBb6X11I86jWCAeUT0qtaYyvkZqHjPEltIttYzMQvsTqTTxm2gTwV4L5sbEf7r42fLar0r0FelRvT7MytA1sNprUN1EAljA6kxHLnRC6KDcdwAu28rGFOjAmARvqRry5GpZcjjG0PjgpSplIYu2wOu1zu/6tdxsNAQQak7y3BaQApyt5HaKy5sabTOiXCqzoCSQY21A3iOVGz2gulmYnJ3ijMpVhPmJGlQX1El5Nr+jTfxG7imMNkA5cwJjQgfWlbiXaZiWAIUwdPCQNogzJ0k1QxHat+77sv4QMvwZp9zrQM3FyAskNmPiB1YchlO0danlyOfvhoxfS6+V06xl0OJzAACND+AI3560LuMWOVfwrq6+YwP9V6TkGm/M1JcNygkiC62mQbc/OvMRoAoqfB2dC5/GoRq5JqliOPs4vDYVxifijpXYaXmuLhlqYRnOJ3HpXF0bV3e1aucRvRROXs2nCpDNM1ftINYnXrVazb8R35c6nVjIJmNutblw8ZmPdxlxV0f/sb5ZjT5wLhqE52kwIAOw6kCkbtWGtY29GnjOx66/nQ//wA5iNhcaPU1nfk1914a/wAecDDXVkfAdNOhrGMOyyZE+p/QiuMRjrrfE7H1JqBUkEyNPx9KL6IuBLCY6LbBVUMdvAp01O7SaaeA4UXrLPd1cQqsdY03HkFpTwqAWWOYZido1+fL0p54EoGDgCWIY5ifQRG3vQkxKdkHA7Btvl28ZBjXkNddRz+darwcWb693dRGdV+8obMvuPnWX9lrZzFW1YOTM7xpM896K9o+LPhL1q+hIykadRrIpaV9ROMpSnVmpWuBYa0JFmykcwiL+Vc2eMWtgvimIERp57VPwzFWcbh0urqrCd9VPMVXs9nLatmGsGSp238htS5fuL8KLQ07vdhC1gkvIC9tTm1hgG+oqGz2XsWsxtIELb5dAY202+VXxjeQAHv/AKr1cS3kR02PtV417JNv14Bl/BEKQfYj60HvcQOi3fCV5gaHlPyp1tqrqOYPI1VucMtzqvpRDGVCvatLd8IaOYynWoeMW8TbCC1LzofCDEdacV4aimQoHpXK4RQIHLzP1JqddKvI30TeGYK9dkXmYQdIGSR8gdDQzF8EAvSQSAdJ5+vWtGFgfuf1qG7w+3MlV05+tFWdu7E9L1y49pQCUUyzAaEjz5xpR15iAKvqAohQAPYD5VGzz009KZOhJfIG3J/GqOLsB1ysAwO4POjTYdSfPrzqtiOHSVIZljcCIb16UHJPgqi0Zl2m7LXEIewCVDAi2JJDGfGJ06aH58qSbyXAO6LOzAlirjVDMaamZ3MVumK4QTP8xgf+K/vyoHxzsVavADKAASdFEknz5a6kjXzrLKFeDbjzuLVmWWLlkEpDm6FkMYyEgTlAidpGbryqmxLnTf6U0ce7G3MOA1tQJMHXMx3ykMR4dJ0211OgpdOMuWQFRMrTLM6qwA2+8CBzk77VOr8G2Gf4ttnoPdLp8RqgoNxx6/s1c4gc7iIXMJYDRVPOOUaT71NaFtbbtbdXI3gkEDrlZRInmDXJNFnOLoqY5gIVf9+tRraASSdTtp+dS4Xh9y6SVRmA5gE/SocV0ohshsjc1zYWTUrpCjzrmyNzTWT1ISJaucQsGukHirzELrTInJcZuGHM3G6QKmYeLpXNhfGa7vLqK2tvyeJVmZfaZgYv5v6lDf8AxP0pOs/OtQ7fYLOlvQyQy/Q/WsvtGDB0qEjVjfEXlEia6Xh4ImKiTGJEa1YTiSgRP4VJ7Gr/AMzi3Zi2wHJjr7U8cPw02zb+5l+H15DrSngQjo5MwW196d8NhyFIAOwG/lPvTf6YPqJU0kc9lMIAYE6CPSSaqfaEng9CsH1zE/Sj3ZuwQp06+3OhPbpQcNPM3FXQzEKx6b60W+kcK+SZ99kfbH+Hu9xcP8u4dOinrW7rbA8Q0/flX5JwjFWkHXka/Q/2ZdqxicOLVwjvEXXzXb8PpHQ1RP0acsObIbLTqXjIpkTP6iu76axAB3EcwN64w9+wdFdG1kQwnTpB5VZxR0BHI1z/AIZ/9KWH4gikqzqJPhzMBJ5gTz8hV9xmWs57ecQtvhmtm4QxZcsLrmnMu+slgF+VNXAONZ7aS2YhFFwRlKPEEMNwZmQdooRlY84NKwvbed+VfMleOsCfKsx7XYe94sRhL73LY3CMWymZ0yyY/EbbUJyUR8UN+eDTGqlisSqiWYADmazTsh9o1+Tav/zI5/eG/MdKN8Z49av5VllGYHUHXQgfiaXdD/akmEMTxgsfCMqg6z8TfUCOm/0qQYsPJRuW0zB03HPnShjrgQBhJyEsxyz8J1idCPEKjwfaq931tA0gwGC2o3BM6QPfTlSblXi5we8Fic2mzLvGx9J+lXRcnzpTsY7vCWQmQ2sRAMHSQY5UwriIg8pAE8z0B2NOmmRcCe4vvUDgHeKi4hxJUUmRI6esa9PWg+I7RI6Z8O6XIOoXxGDygGR611oCg2FMTaU/v9ml7ivZy3dVhAUtqWgEzpr4h0Ea0ZXHEoCwyzyPLlUb4kDfrGnKuaizlsjOeJfZ8qklbhtJA1J0kmDuIA2+dKOIwSKjPbZrltWys2WCrHlMZSDHWnj7T+KqtlbIUN3usyfDlI1gbkk+lZWcQwBQFgp3WdDHUbUFD+llOSVhVcPcuEd0LuVBOmhHooO/PfWvsXfBfOSuaBM83gAkrE6nWKrpx+53yXXCuVUJBUQVAiDHOOddYfjpTvJBzMPBDEC2ZnQc+lc4sKy07JLuMLoBcVQ26sAFMbQRpI5g1y3E7h8K5O7H3YXUbanctz0M13e46txbS3Mxg/zCVU6T90R0r5eLoveqIykfy/5a6n+7Slp/o55OUV7V028zADN93MAY84O5qPEXS7SQoPPLEHzjlXoxNsd20LmnxjLoBOhHnFSNirbXXJGZeRiD7wKNV6O+5026x4bkesVLeJJG/wA6pJc/mqN459dDRJrMn9n3FanbRiXAB2ttTZT/AJkfMVkuIw2XFldPin5ia2jtLY/kgbw4rH+1YKYtiN4Uj5VN+SsPBTx2ECmZ/wBztUnEMHlJmIIn5R+tQYjHG5EgDUn5615isQznX8PYflS9KEuHxJRPAzBp1jaKKYXtdikXJmD/APISR7igi6e9TWl19qZInMZeEdvsRZMsiXEI2jKfUMJPzqTjvaB8XaUCwUUNnzBpB3H9Iil21HdnrV3hOJvMpCBiEUsSNAAN5PKuyKlaOxatshtYFkImQG1BieccqaOFY/8Ahz/ILu7LlylG181I6HStI+y3gSrhO/uI3eXBJLjkJC5SdSCDvRHF9m8Pf7yM1th4DkJSPvAiNCCPzHKp6t9Lfcj1GUPxC9ZUll2GUFSfACdRG4n0iifCO0uMdSLWIvKoXNqdABMwevw7ede9o+CYnDK4t6qn32y+NI3Yx8QOk8wR0pfucXtottocFgc+uhn7oHIDTSrY5tumkRnjSVpsL3OHNfZS95yUOYEDWfi06ANtsKd+wvai5iLr2LmrWwCG0ll+GGAEZhoZG9Ze3apRZKKPiMtqdY2+XTzqx9n3aQ4bFd6EDBhDLMQsz4T10509JR75E/Kb18f0/Rlm7MA7/WkHtj2bGHZsVatZ1bW4AT4ddwo0g6z09KcuE8fw2LthrV5HHk2o9QdQauiMurCBz6VGcdkNCTg7oyzh3AjibjhGtWWyhgQomGmNJ35kctK54Twy4jOMSv8AELbbKCJ+NdZ0mRB57QKNca4Sj30S0gUPnYABQpKggloGb+kjWD0oV/E3sNbuFLRKqxVlzBTp4S6LzOszGtYmpI9Llf76CR4nh3XKiQQWiQTMmW+Gddq+xmEsFEdn7grzNgiJ03KjnG5NKuC40qXczMVRbZEv4wGTMAQCY6/MVTxnaBsQFd7SFBoM2rQZ3Mgjc7CBp0oRlfWPPA4ukOy8Qt27I8RvgAw+UgkE76iJ1jTTaq2E4ph2tsNFlSczySWGpBaIA5Qd550oX70sq2WbMwXQMYVn0AjYQNaOLYcA5VU5V+KYzawIIbxSeXWuU/l/DpYUo/1lbivaUlXRIzZJUjXN18vb1q3w8juQWTxPHjtltARpGUGVBJEDn51PjeyVxUW42RrqnWARAiNGkSfLbypQKXLdzIqZSGnK2aUbyBMSd5ETrV8k4UqRnxQbvqobExtuzhwGDkBczgKVn3fb51yuPVrQawJUjRCZO+uo+969aEcW4TccKSNUALZozTHxCACV8qtJwu3btIq3JDnx5ngaiWj+nNlI96S76NqlSFnAYMXm728ouGSIfQCNCI66Cpcb2Pw94EW1Nq5y5j5dPSqr41FBGZkYXCMkSSJMHQankd5ojxDGuBauKhKgEORuI02B+m1BNpgkkxL4l2TvWWgjMNYI5wJ232qtf4ZctorunhYkAkidPLf5itFs8dR1BfKY19PT9zVXF4Y38gRQUUz5ew5n2qv3CWn7M6GEYzAEc5/TlUBtHeNNq0G7w8MrBAUnSXtrrrsT8epHOqOKsKwysqK06gKogba6g8+Z6U24jQnIqnr8t69s3ip8Mg7U2YfhaEZ+6AWY8QgmNNRsBP1ogMNYQyyW0J8h+dHYFDhhCRcWdhpp77eWxpjRhFKtq8cwHPnR3B35MfKtSMzRB2l/9LafEKyTjwBxdwTEAb+k/nWr9oLvhA31n/qP81ifaO8WxVxoiW1HSABUZdZbG6RVuDxHzJiOdTX8BctwXR1B5spH151f7K2R/Eo2ng8QU/ejfXl1p57XY62bNy2wYSA0CWAYbHNEL+fvU3KmkVUW1YhYDCq7AFgg11O30NNP/wBObps5pUESfE4hlAmRA0qn2V7N98ucuFVd4IBHmSdFHnT7wrBNeXuQzBAoBckg5VOyAQQDJ8TbxoOdLt8iiSozDh/B9Wa8/c2wYJ3zeSjmTTb2WwSYy7/DWl7rCIO8uHXPdA2zFec7KPx3qDtnwW3h3zKwIOgRhsu2k8qD9me0lzC3Ve0Y5MJMMOhggxVG3JC6xi/6b5Yv2LFhUZjbWyoCAMVzKBAMbtPMVS4Rxo3Lt3Jba4GygZYAWBszHQczpmOtZrf7UviLniOUBdDqQpMT4nBMwB6eVaD2Dv372FBttbhbhUs8knYnblqImpvI7oLwqMNrJeOcAu3EY3GVBuUt8x/c7b6f05fWst4l2OzX0hs1tyFMboRrEROUiSD661vx4SGINw5zvBHhH/tGh95NB8bgEFx3VQHJiTGwG0nYc6andkoytaiHxrslYNhUCDQQvIz5E/Ss6/glnwsAVAJEH3/TnuKf+03ELrLcCZWCkBikkAsQoXNEZteW0GpPs/7F2cSri6gDqd9ZIOm+bSOlO8n/ACwfZUVshAw/DnuEhfCF2B0Oreum/wAqZMPZyqVVW08IBOk6nOQfL96Uyce+zU4fNcw8uI1tmZPOVbnry36HlTfwO9YbBW3ZFkpLSBuND8XmKi7ZojkSVpCN2r7QI9rDNbLZ7YGswRHhMNqQZWq2P7RXGsWwVLM0hiVPPfN6HXbWi/HEwmIdcytbWRDBQI11DAHbzA61fx/EFsXFAEIdCWMgQNCAPTf0qFqTuzdxRXOijxQJgrIDgNeuSRIBW0OgUyC+vMaT12C3bzLbW1BFwjKAZE5tTpsfWinaV8KWJLtmDk5ssjMIzTrO8gx5dK9TiYuTbJhTqv6T+NJNatWUi94trv7PsbwW5aRbi4l1uKFzoFEAsPubw0HeKA3LboDb8aEkMjNmza+IkDQkTBkCYJonxq472ixvbakTEhdABA0MAHeq2CxFsWiz3He/aIFoEMxj4ipMfCZymqRbl5M9VxdDnZHjeMDXDc77E24gFbmYDY7XGAJjl9KduH8QS+A1tlf+2QGU7Qy7ggyIpHw3FlZSyuLakkkMQvd66ysQdBFJLor3iyuc7GSTpJPi00kamui9m0Ry4qds23iGFW7/AOoh+RB9jNCzZsK6oYBYwpy6kxtoNWA5nqTWfcJxmNtkP3tyJhLZZiHO0nNMKPxiBzIIcP45dF5+8f8Amr4MrmQM33pG0kj2oyWvScYtrjDXa2zhluZrinOBEqBGsgFid9JH+Yqvb4iERVFphmEqxAtqARCx9NudMfCVBtKWCvmYsSRm3gAgmeQ3FTYqyr6FAwjUMJGnrvrqK5VRJyrgnnhdgqHdVuMY5QGnXcCWHtUdzDC0O8LZDy0hegVUH5a+tMl3syhkq7oG3AaJPlpp7VWt9nlRs2bXfMwzEehYmKZIXdeQEeJq4GVM7QC5PhjSdx9POosQ1pwT3ZuaSfhaNOflBiaYLltSTABI3OXf/qdval+9wgljk7tRuVIcAn1Ug/vbSu9gTTKF0lRCq0nQLqQZ5GdABpJ08q4cW7IAKy5AJCQCB1adp5Cr17hd6PC1pJ1YrnzdNC2aOW1c4DgTLObIfckk9SSJmnsNonw94hlNMODxJnWkfEdrbY0W0SRtOgH4zRzhmPlELCCRPlV1OxZQYb4jdU5ZYbn2mBrWYcR7NXjduXHBXM7FSRodeZG2laWMbh7gKmNdGJGvoKGYpgzd0hColsNGWc3iIiTsAI+dSnL9M0Y8KX5ADsdwZbN0NdaAYhssrHME/dG2v6zRXtBgkuwWuFbRXRVguxDaEA7JpEkx0naubb5bqi1lJ1mQDlBiDJ0BGw3+c002Ozlu5e7pi5YjMz5pk6RyI/q3M6VmUpt/00Tjjj/gt8N4dZbDXcytbFgh8qtGbT7zRJbzOg5AagsvBe4t2oic2ssSxYTpvPyFNmH7OWLalQIkQTOpA3nzNJvaDheQF8JKFRl0Ommo3O/ltVdZLrEjlxytJHvEOGJiWHfW5QaIDMweZ1ofZ+zvDgnRgesmPl+VLtjtljAx/na9SqGT01WinD+117OyYjPeU6eFh4SdoCiCdaCc0xZ49un3a2UUW0AJC/dEg5Y+KPhb4vw604fYniV7vEAyplTB2Ghn36+UVLw37OmPjY5VaITUFRzzTz5RHrUb8ObDsVvju7IPgVAMrxzdxzIHwaec0Yzd9Enq46xZpmFvK6BkIZWEgjY0qdp+J27KXHMGWiDME7QCOelGcFxoPbzKJGXSOZAmAOXSsu4Pxm7iDbtXQSEuFiSOuZ46E5pA/wAVaT5ZDHDvS3wfA3sS03VAAPgtKsBZnxQDM+Z6Gn/szwYWSx8gNf3tQvhZ7t2vP4SVyqo103G23P3JpotXgqSTqdTPn61CGO5bstmyOtF4JMSoIjnWY8avvcxFzPpbtyiAaablvWSab34xmuutsnKF1LDRWYyAOfwmSPTrS61u3bzsziTOxzE/LanydQfplq7YDw13u2zMQ1sCZiDPIGdNTQriuOui8rqRkeQwYBlAYQY5z8vrRfiqi6pySsfEv9Q0ho5xz6b86ENjgqkP106E+f415sqg7gezGKn+QebFImHHdohSCSpA8RjWTG2UEzrMj1rNrGOkAxJzbDks+XlpR9sbayqrAMifdJ0M9etB3Qm4z27cIdANtOo5eVUhLb0T1+1dvjCfZ/CpdtM1xxbZWmCQvwnMpM9YE+lVbHEspZAVYcyJhufODvUlrhYvZVM27rNCs2oIgzI6iN6I8b7O2MLZRUJe+xzFzyA0iOn+6dRats7HOCeq6Ll262ZdljoJ9zmmuL2HVm3ltyflEGrC2ix1Efvn0qC4vjAXeY8vWimaWoneI4gVfM7F2GzkmdOon5Gq/D8O+JuAISGd4JH5+gq3i1lQWygjoNffWIov2E4TkvtenMqWwdTOVnERvyE1VdVGDOlj+SQ/YHDhFVAYCqEA/wCIivWXX31P0FRpe5Hb61691TtI/OuPGZ7cVipgCQf2Zih+JtsdwPPXb061aXEEHyG/+ajuqzqCs/1Dz0/zToQGYi4CpC+ExB8/Sqr3TEFdOo/P9Kt37JUQY8v91VtkzEiOn+aDVMJSu3cqEiZ6DnrVu0SVEaVXFgycoJjr+tSMpAEkTRQUZpbVrhzBd/YCrbd9bE/xCg8lJn2FR2OIlgFCoq/3EwPU/pUttMgZrC5W271t/wD2A/B6mT5imt2a2Xv/ACzpbP8AE+Fm1VVJFz1I+6D/AHa9BQTE8Xu3fCGKINcoY8ubE6sfM+0VM3D2ABb4jz0Ou+p96vcHwdsO3eo1wEQFQ5TPWg5pFI4pyDfZ6+rIMwkx4v8AkOfqd/en/swLhcO8FAIQkeJm2CyeQ3+VZ32TwjJi0BzBJzMGUkQPQHXan/F8dtC3csPeYuVJ+AjLGoykAhYhY6RNRxw+TmmPnk9VChj4vimRAGyl3MAAGFXnm1gxQbCcRe8b1kJZYW2y5wkTI2EaSOtBsJjBi0Q3GFtFABZHYs5jWSxgE76Anzpn7N8KW2LrIgtozDIv9qqFzEciTJ+taL2ZlcdIi1c4VhMoF20rBmySq5biHlt8QnSdx5iinDvs67l7d21cyZPHkZQ/inQSYGggTvOoip2S2DjVMZihafI25gcxrrTRwvEZ7anlGvqND+M0kmCeR1wBXPtGuIzI2DclZHhfeOcZdBFUuKdqbuKsMotrbMrClg2aYMM0aRvAE6UY7QcItPBKwx0DAwfTXQ+hBHpVbgfZ5UbO5lUJMETr05S2vQxSLaT6HeCjaXSW3hrww4RTkygS45k/dWBv51TwHDnQsS7soMjOSYPueU0z4niAcKAPjYL/AMZ1zHr+HKuxwrM2pGmhPWOfuKqJHL+wJh3UXYfMhB++CA3Pwk6N7UUuXjcIE77USuYHMTMweX78qqHhKo6sqQVIIjb5bUafg7dMVcbwW4t65c7xlB+4CQBAyidYOgodw7gec960amQBtIO/pOwrQ+NYIMhbKWIHwgxmHSquFt22UALlI2XQERpypNb4VjmaXBR4lwzuxnAho5DX9DpS+nDzduZbRXK/Ij4CAZiOREitNxeCzDalXGdn2W8XQTpJMHc/SkeJLpoh9Q3xgZOxItDMwDnpEAex3qC9w+2VIK5TybeDtqPy8qa+KYa41sHNDiCv90HaOfp71Q4JwdgGNwkk7A8gCTr5kk0UkvBN5HJXJi9wrgz9+pI0A3PPzFF7nZwuxZwHfy2pgwvCmnNEUZtWAo0HrNPpZH7zi+Ga4rs/A8Vv5cvT9TQzDcK/nEsgKAaTzmtNx+EDagQwP4UrnBZCYDGDp0j06UjhTNEPqJNUJvGeHIssqheURv6UxdjMILWFk7uxbX/qPPkaH8f4lmfuoyuQCuoAbqRPORGX0NHbVp0t2xOgUSNOnlT6UuEsuZyikyd74QF9IAkzoAB1pN49xa/mKZsoiZBhV9OZPmaYMbaN2y4tkZijCAJDSCNZIjpM8+dIONs4hkZ7kKV/rBI9Fywp9waSieOgr2b7ZuyC01p7zhsocGJBOgJIMke9O4cAADQnUidpG1Y2ca2HxFi6brMAQ0bQs6wFMAEU+Yrt1gj8N/cz8DfLaq1+iWRUwndvkt1j9Yj5VDdskawRPLpQU9srGbkRyYAzHmCBRnDcVS6PCwI6A0NX7Jntt5HvXowwb4gPLSq4vgMNdzsCD+NXFhtjtXNBMztcNCmWPh3H+utS4rFyAqaKNv8APnXqX0bw+EabmdT68qrWANQOfOur9m8v4cEjU67DqemnvRrh/BmHibxNyESBOnz1il/CPkuCdYMT/mn/AIbxe1lyc41jkeo86yZXK6XgsnSKV6zetuoMBhBAB0UdWyj/AH+NX8bcv3z/AAtkBrhXxvlVYHViBt0qbg1oXbuW38CkZjuzserHU8z7VofBeE28OmVBuZYndj1J56U2DG279Ec+ZR410UezuGGHsd3dRbn8wr/TohyFlMTI105irSdtbK50VWleTQNI3310+flTRbwy207s2y6yYhQ0yS2vOZNKWL7Mr3mZbQsAmZYhnmeSgQNeprS/iuEoSjk/IFYTEZ3uByTmfM7EbW1gMPeMoFNGD4wWULbEKPMEwOooNxDALh2tspPjBDyZMjn+P4VbGEa5AT+XlglgBLA9By9Pl0qDbuhno++jzEcTuNibasxCQZ2lz0B+7zMjrRi6zMB3cAgCF5ADl8udcYDgyK2Y+Jj94/PToKvNw9iZXSNIrRBUiEnG+HeCcMYOjDWPKYkdV8+tXVdw07jcDlA3oLicITlkZWBMNqD8x1/GpeynaQXURbxC3FmGnwuBIME8xsQekjyHl0HX47IM43tLYtAZ2gnkFLH8B9a74T2gs4me7aSu6kQR5kb0C4xxjDOr28y7z4VPIc9NeYpM7P4dsPxO1cZv5eVizANAVlOUGBJGYgA61fWXtE/hXk2FhIpTxHCjZd7ltyCGBKmCCN9zrG9GH49bI8NxDOmjDfp6+VBeJRcjU77TofWkePtgjKiHG9urNsEQWIGwiPQtt8pq5wTtCuIsd4VyakEb6jpzOkcqXcVwK07QSB5af6q9wPBiwSMykONBtqJiBP7iulG0NcaL7FHMTpMxEagf5NWuHqBMCZ1qMsukmPM6RXNzidqyuZ2PxADTVmOyqo1YnpSxg0GTsN90AJivGSprR0muXarUQYPxNjMDS3xHDGD/AFDn+VNbMKCY9vENN6SceFINpmWcd4cWZmYwTrm18JB0IIOhgCpeB9oFufyLrfzFXQ7FvUcm/KD5Uy9psPpIHUxH4ae9ZhiceuHv96kDNoYPIQToDGun+Km36NCjuth6bE9yQZG+vLy/SlTtLxNgHNtMwmRpME9ZJ+QoFx3tab5hRlTz1J8z09KGDix6mOf751aOJP8AInFuHguXMLNjVGFz+phC5ZMgGZnb8agTAKBoMx6kaT+lWF4sh1cBhEZep6x6VzcxZbUkASYA5+s1ohCK8EpSlLrIrhyqQCNREztzOnOh38ayOSjEGeXOvcVeBmOf+qhsWM06waXI/R0UGeG9oyrjOZHOnvBceR1yo4VhqR5dfOsndYMUydnyMmsc/wAqhJcGStktrKScwO3KIB6xXIeNcuh0qljeO+KLSiBzI1PtVvBXWeO8ABY+GNNfOpU6s1qa9FzH3ItSBtzoTZ4u6sCDptVrieZPCwOg+tCIJMR8qMUn5ElN+jUPs446UzZ1kE5ukEiPp9TWr4Titt4CsCTy51jXYfClUdjppJ8v3FH+D8UcNnSYBIHmevpy+ddGVEpx26a6G0qA4Rc2dhJ5DpQbAdou8EMMpG5Go/3RNMeraj0WqWmQpoS+27/zkUaQpYiOpienKinCmlbbHcgT6HT/ADQ7tRwS6b5uFMw8KrDafIa70b7NWLpkvBECBlAg+WlZtG2aZSWioj41jruGuq/dZsM2lx1ktbM/EVA222pjwlxXRWQhlYSGGoI6g86+a0pUqwkEEERuDpBpEvYPE8Jd7tib2EY5ns6lrUz4kJ5Cdfx61oSohakM/adLt22bdsbfEfaQPoflSrieJZbWihVtLCoNyIk69SdfWmvhnGExNrvMO6sG1JnVTpoyjYiqD9kULZ3lm5ch8ufvT4WlJuSOm24qKAa2zcBJXLI3/wAb6113RyqeYXKesf7opd4YqDXcczv6z+VVe8USND+/Kt+yaMaTsVO9UXipMLEt6j89DrUmC409vQMHA120knkd9q+4Xi7S4i47EEKpBESTJA2964xOHLFmy5UEkLyA3jzrF9Rk9I9L6fHbt+BiwgLqHDW4cwGBkAnk2gIM6R1qvxDipwt1VzWzm+EmQZ5gg7dAQaSrPHFw0y5K3NLiiYE8wCTBXQj0oV2j42157ZYyyD4xs0bP7gBqyxlJsvLHH0aXxPtdbSyXeBA19enr0FBOzGPuX764q+IUSLKTok6FyObET+PlSHiOKm/eTv2AReQGm25UHXWjWNvXLQkOSSQQeRBGhA6enlVeWS14bDZ7Y2rVp3utCoJmJnpHmTpFJ1j7aiwLPhgEmCQ50BOxkRmj7vPlSvb4ybtko8ZWEamCBsR6GkhpRjrIU6xynZ1/flzqhHWjf8F24tX7Ze2fDmjxQNvf3odj+1yBiBEjnvWSYPi7W1ZQ3haCQNpnQj+07eW1T28a2bfU8yd/LXy+lJIeMY+R94h2qkCdT5Vm3H+GvcvMyAeIzEgUWfE3EALowzagkaEHaDU2J4qBZaBrHhMCQTzoWFL9ChhOFpmi7cyCYOUFvxGn1pmHDsMbRRCGHsTrznQ0GwotCzdzkG6SMoPISJy/nUeOnDX9Jy7j/if8aUbOoqcX4SbRlZKHahhNF+KcUzsQZKz4fL2oQ5k0y4LJUck1Lhxr7TUaLJq/hLgSQCNdzE6cxXNipWU7ls7mimBugASdI05686o4hgT4dZqe3YyrB3OsdBSWUUafDjB2ocGRv+zRPF2yTJYAASCevrPWhdlhsTHQ/rXdku7Ko11oSQ8WkWhjWb4pb1/U0TwWlowoJckSBBg6RPTepuL9mLdm2n8xjdblAgdfOoOIYe4iJAIQADN5/sV3oXyxj4TjO7lCYlPDPWTTFhcIsLuABGmlZrhCSVNwwoIiTr8/1rQMAzEqFaRygz8pFJ4Cw7aYIvxZRz/zNE8BbusmYHKoGhbeOpoLewbW0LnxEEQDsCefoKJ2bzsuViSOZMQB7CiS9FfhGAvYjG27juTastIJ+8RyA6SdT0rRrSUqWbgQqEMR5aCjOA4oCYmnVCTthU2p8q8yVMniE101vrTkjIu1/DLuBxjXsNFlLoBBSQMw3kbSd+h+dNvZTtpZx65QQt4CGtk66feXkRz8prO+23bR8djkwuHAa0Lgtgf/AJGY5S87gASB7mn7tF9nVm8FuYaMPiLQAt3EEA5YgMB6Dxb+u1TSaZqk4uKT8hnjVm1asvcuEKqiST+9ydvOsG4t2xuOzxcFtJ0VTqPUjWmHtFjHvK9jGWmt4q3Bd1Zgl5YIDFVbITOXxZdfKs/4rwzutN9JM8jMfjXb9qx4Y6jYQ7O8YUXCt15U89j8zv6UY4j2vZriHIBbtsGVT9+CDDfjSPh7GcwD+FEDqoG+nOrRgrtiSm6ofzxXAsnfIlvOzhCLgHg5mf7dN/Wk7F4a4wN1mRQ8kAR4hMeED4RppQtrBUSBvoCfrR3g2Ea9Yytr3R8LZdDzyk9Y/Ks04adNOOSnxlLhTqGdXCkFRvy3FccNxxE28xgTlPl+/rUbkI8nmGkHqDPL1qpOVUIBkb6aa7a/OnXRGMZwwIBW4JOkNpPloKE47IEzGcwMEgSCp0M67RRXC8XsXxF1e7YD402MdVP5V5xfgwa0xtutxVHIwwH/ABOulOibFoMFOUMGWTkY6DXdW8jzHoas4TjS2UbMiuTooYTlPv0oa99iSLhJncnXYQD7DT0qPEEtAOpXT2G1Ekyxa4zfCqveuLewWfD/ANdoqa7xaQMxnTYbUMZGjnp+E0RwGFBCxEtI9I6g6RSyoaF3wo3cYCZy8+pq3xTivfwxABAjz671Wv8ADrgPwn2H6V5plHh251x3b6c5JE/Ooqnwlkuco36deVEz2fgEsWXoCo2+dOgMBmpsOFIMkzyiusVgWQTuOvT1FV7bwaVip0yxd8MQxNTYvD5EtnZmkn00j869YIqq6kOZIKnSOmnTeql/Em42Zt66qG2t8LRszRvs/hMrd4fhTUz1HShWHIJ8QPt/qr9ziIC5QG+emm2lSk2+FkkFbTviL0v6en+qZMfcQW8mUEH7sTOmlKfCMYQSATm3HT6Uewdu7cacpOm/+TpXN+hWq6Bcdwdi7G0hyqoLDWF8gTvprTF2IxmRu5a2Q2rq0/CCAdtoPKOtFsLgrpENCqRB1LGD5ARV3AcJt2/ukkKFOvJdhp9KZIm8iqi+mIEEQTyiJ9qmwuHfTwhQNfF+9a9S9kHhWB5fua6TEMTJEgUaXsSwhZ4eoMszP5Dwz+f0pr4aLaqIRVjy/Pek9sdoJG/SfrU68VCjWflNMqFdjv3gNZ99s3aJrGB7tDDX2yTMQo8TQR7D3NWv/Om3B1A55tBSL9peMt45ECu2e2xK6eE5gJBnXkNRQtIMYtmc9n+NjC4m3iMoc22zBZyydYkj1p5f7ecTnkWbQT+mWn/t/is3xHDribqY6jUfMVAUp0kUa/g69pvtRuYzLmtKgUHZiZmPLy/E0A4j2oe6uRkQD+0EH3M60HyGvblgiKGi80NtJKkEsC6hDEZuhMemse9e4rE5YP0IP4ihq26+kgbnXSntil9MaHifMe/KjvAO0YtW2ttOrEyOUwI/AUqYVtZq/ZcMRm+W0+8GpZFaorjlq7JeMYlHfwKQPPmT+xVN7TENElV33gchRDiHdZTkGuhBkz6H8ar2LgyZZ3M7a68p6HTQ0qdIeTtkvBOGd+Piy5fLrtPlpvRXGBLGjXUJ5AMrfgASPSlSGggExzE7+vWuBhvOKahGzviV9XYlZ96istm0+8PhPXy/Spio/pB8xI+e4/Cukw6kRsd5IOnus0xNoJYV7T2iXIVkEnT4vlz1qphbyKc+cAZvgE5o67Zdv7uVD7t7XTnofPXfb0qA11AuhuxXb4qMuHspbERmbxMfPYD5zQHH8ZN7V0XNsWGmb1G0+dDq+oC2y9wjHC1dVmEgMCfQGm3jdnv7QNogfeBBPiHTypEq/wAP4s9oZRqvQ/l0pl+gMMYbBv3cOPI6zImgOLw8HT8Ku3OJF7giVHmZ0/fnVZ7i5vKhKV8KKPChXSV8+9fLQJryf//Z">
            <a:hlinkClick r:id="rId3"/>
          </p:cNvPr>
          <p:cNvSpPr>
            <a:spLocks noChangeAspect="1" noChangeArrowheads="1"/>
          </p:cNvSpPr>
          <p:nvPr/>
        </p:nvSpPr>
        <p:spPr bwMode="auto">
          <a:xfrm>
            <a:off x="273050" y="-1524000"/>
            <a:ext cx="5667375" cy="350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454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71538" y="512763"/>
            <a:ext cx="7772400" cy="1066800"/>
          </a:xfrm>
        </p:spPr>
        <p:txBody>
          <a:bodyPr/>
          <a:lstStyle/>
          <a:p>
            <a:r>
              <a:rPr lang="en-US"/>
              <a:t>Acquisition of Alaska</a:t>
            </a:r>
          </a:p>
        </p:txBody>
      </p:sp>
      <p:sp>
        <p:nvSpPr>
          <p:cNvPr id="79875" name="Rectangle 3"/>
          <p:cNvSpPr>
            <a:spLocks noGrp="1" noChangeArrowheads="1"/>
          </p:cNvSpPr>
          <p:nvPr>
            <p:ph type="body" sz="half" idx="1"/>
          </p:nvPr>
        </p:nvSpPr>
        <p:spPr>
          <a:xfrm>
            <a:off x="49213" y="1711325"/>
            <a:ext cx="4506912" cy="4343400"/>
          </a:xfrm>
        </p:spPr>
        <p:txBody>
          <a:bodyPr>
            <a:normAutofit lnSpcReduction="10000"/>
          </a:bodyPr>
          <a:lstStyle/>
          <a:p>
            <a:r>
              <a:rPr lang="en-US" sz="3000" dirty="0"/>
              <a:t>The exception to the rule was Alaska. In 1867, Sec. of State </a:t>
            </a:r>
            <a:r>
              <a:rPr lang="en-US" sz="3000">
                <a:solidFill>
                  <a:srgbClr val="C00000"/>
                </a:solidFill>
              </a:rPr>
              <a:t>William </a:t>
            </a:r>
            <a:r>
              <a:rPr lang="en-US" sz="3000" smtClean="0">
                <a:solidFill>
                  <a:srgbClr val="C00000"/>
                </a:solidFill>
              </a:rPr>
              <a:t>Seward </a:t>
            </a:r>
            <a:r>
              <a:rPr lang="en-US" sz="3000" dirty="0"/>
              <a:t>arranged to buy Alaska from the Russians for $7.2 million. Rich in natural resources (timber, minerals, and oil), Alaska was a bargain at two cents per acre.</a:t>
            </a:r>
          </a:p>
        </p:txBody>
      </p:sp>
      <p:pic>
        <p:nvPicPr>
          <p:cNvPr id="79880" name="Picture 8" descr="alaska"/>
          <p:cNvPicPr>
            <a:picLocks noChangeAspect="1" noChangeArrowheads="1"/>
          </p:cNvPicPr>
          <p:nvPr/>
        </p:nvPicPr>
        <p:blipFill>
          <a:blip r:embed="rId2" cstate="print"/>
          <a:srcRect/>
          <a:stretch>
            <a:fillRect/>
          </a:stretch>
        </p:blipFill>
        <p:spPr bwMode="auto">
          <a:xfrm>
            <a:off x="4575175" y="1944688"/>
            <a:ext cx="4422775" cy="34702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of the Western Frontier </a:t>
            </a:r>
            <a:endParaRPr lang="en-US" dirty="0"/>
          </a:p>
        </p:txBody>
      </p:sp>
      <p:sp>
        <p:nvSpPr>
          <p:cNvPr id="3" name="Content Placeholder 2"/>
          <p:cNvSpPr>
            <a:spLocks noGrp="1"/>
          </p:cNvSpPr>
          <p:nvPr>
            <p:ph idx="1"/>
          </p:nvPr>
        </p:nvSpPr>
        <p:spPr/>
        <p:txBody>
          <a:bodyPr/>
          <a:lstStyle/>
          <a:p>
            <a:r>
              <a:rPr lang="en-US" dirty="0" smtClean="0"/>
              <a:t>In the late 1800s the US Census Bureau declared the western frontier “closed” i.e. sufficiently tamed and populated.  </a:t>
            </a:r>
          </a:p>
          <a:p>
            <a:r>
              <a:rPr lang="en-US" dirty="0" smtClean="0"/>
              <a:t>Many feared that the nation would begin to stagnate if we stopped growing and expanding, believing that expansion is what had given our nation its spirit, strength, and vitality.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US Imperialism</a:t>
            </a:r>
            <a:endParaRPr lang="en-US" dirty="0"/>
          </a:p>
        </p:txBody>
      </p:sp>
      <p:sp>
        <p:nvSpPr>
          <p:cNvPr id="3" name="Text Placeholder 2"/>
          <p:cNvSpPr>
            <a:spLocks noGrp="1"/>
          </p:cNvSpPr>
          <p:nvPr>
            <p:ph type="body" sz="half" idx="1"/>
          </p:nvPr>
        </p:nvSpPr>
        <p:spPr/>
        <p:txBody>
          <a:bodyPr/>
          <a:lstStyle/>
          <a:p>
            <a:r>
              <a:rPr lang="en-US" dirty="0" smtClean="0"/>
              <a:t>Economic Growth</a:t>
            </a:r>
          </a:p>
          <a:p>
            <a:pPr lvl="1"/>
            <a:r>
              <a:rPr lang="en-US" dirty="0" smtClean="0"/>
              <a:t>Fear of Competition</a:t>
            </a:r>
          </a:p>
          <a:p>
            <a:pPr lvl="1"/>
            <a:r>
              <a:rPr lang="en-US" dirty="0" smtClean="0"/>
              <a:t>Dependency on Foreign Trade</a:t>
            </a:r>
          </a:p>
          <a:p>
            <a:pPr lvl="1">
              <a:buNone/>
            </a:pPr>
            <a:endParaRPr lang="en-US" dirty="0"/>
          </a:p>
        </p:txBody>
      </p:sp>
      <p:sp>
        <p:nvSpPr>
          <p:cNvPr id="4" name="Content Placeholder 3"/>
          <p:cNvSpPr>
            <a:spLocks noGrp="1"/>
          </p:cNvSpPr>
          <p:nvPr>
            <p:ph sz="half" idx="2"/>
          </p:nvPr>
        </p:nvSpPr>
        <p:spPr/>
        <p:txBody>
          <a:bodyPr/>
          <a:lstStyle/>
          <a:p>
            <a:r>
              <a:rPr lang="en-US" dirty="0" smtClean="0"/>
              <a:t>American Security</a:t>
            </a:r>
          </a:p>
          <a:p>
            <a:pPr lvl="1"/>
            <a:r>
              <a:rPr lang="en-US" dirty="0" smtClean="0"/>
              <a:t>Growing European Imperialism</a:t>
            </a:r>
          </a:p>
          <a:p>
            <a:pPr lvl="1"/>
            <a:r>
              <a:rPr lang="en-US" dirty="0" smtClean="0"/>
              <a:t>Desire for Sea Power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TotalTime>
  <Words>1715</Words>
  <Application>Microsoft Office PowerPoint</Application>
  <PresentationFormat>On-screen Show (4:3)</PresentationFormat>
  <Paragraphs>107</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Batang</vt:lpstr>
      <vt:lpstr>Arial</vt:lpstr>
      <vt:lpstr>Calibri</vt:lpstr>
      <vt:lpstr>Wingdings</vt:lpstr>
      <vt:lpstr>Office Theme</vt:lpstr>
      <vt:lpstr>US Becomes a World Power</vt:lpstr>
      <vt:lpstr>Objective:</vt:lpstr>
      <vt:lpstr>Colonization vs Imperialism What’s the difference?</vt:lpstr>
      <vt:lpstr>Why might a newly formed US struggle with the decision to take new territory? </vt:lpstr>
      <vt:lpstr>Manifest DESTINY… Solves the Moral Dilemma  It isn’t taking if its supposed to belong to you anyway! </vt:lpstr>
      <vt:lpstr>Anti-Imperial Sentiment</vt:lpstr>
      <vt:lpstr>Acquisition of Alaska</vt:lpstr>
      <vt:lpstr>“Closing” of the Western Frontier </vt:lpstr>
      <vt:lpstr>Factors Influencing US Imperialism</vt:lpstr>
      <vt:lpstr>Fear of Competition</vt:lpstr>
      <vt:lpstr>Dependency on Foreign Trade</vt:lpstr>
      <vt:lpstr>European Imperialism</vt:lpstr>
      <vt:lpstr>A Desire for Sea Power</vt:lpstr>
      <vt:lpstr>The Great White Fleet</vt:lpstr>
      <vt:lpstr>PowerPoint Presentation</vt:lpstr>
      <vt:lpstr>PowerPoint Presentation</vt:lpstr>
      <vt:lpstr>Broader Social Beliefs and Attitudes </vt:lpstr>
      <vt:lpstr>Belief in Darwinian Struggle</vt:lpstr>
      <vt:lpstr>The White Man’s Burden</vt:lpstr>
      <vt:lpstr>The Annexation of Hawaii </vt:lpstr>
      <vt:lpstr>Queen Liliuokalani </vt:lpstr>
      <vt:lpstr>PowerPoint Presentation</vt:lpstr>
      <vt:lpstr>PowerPoint Presentation</vt:lpstr>
      <vt:lpstr>Origins of Spanish American War</vt:lpstr>
      <vt:lpstr>PowerPoint Presentation</vt:lpstr>
      <vt:lpstr>PowerPoint Presentation</vt:lpstr>
      <vt:lpstr>Valeriano Weyler</vt:lpstr>
      <vt:lpstr>PowerPoint Presentation</vt:lpstr>
      <vt:lpstr>PowerPoint Presentation</vt:lpstr>
      <vt:lpstr>De Lome Letter</vt:lpstr>
      <vt:lpstr>The USS Maine</vt:lpstr>
      <vt:lpstr>PowerPoint Presentation</vt:lpstr>
      <vt:lpstr>PowerPoint Presentation</vt:lpstr>
      <vt:lpstr>PowerPoint Presentation</vt:lpstr>
      <vt:lpstr>The Effects of Yellow Journalism</vt:lpstr>
      <vt:lpstr>McKinley Declares War  </vt:lpstr>
      <vt:lpstr>Admiral Dewey</vt:lpstr>
      <vt:lpstr>PowerPoint Presentation</vt:lpstr>
      <vt:lpstr>PowerPoint Presentation</vt:lpstr>
      <vt:lpstr>Theodore Roosevelt</vt:lpstr>
      <vt:lpstr>Roosevelt’s “Rough Riders”</vt:lpstr>
      <vt:lpstr>PowerPoint Presentation</vt:lpstr>
      <vt:lpstr>PowerPoint Presentation</vt:lpstr>
      <vt:lpstr>Buffalo Soldiers</vt:lpstr>
      <vt:lpstr>Teller Amendment</vt:lpstr>
      <vt:lpstr>Shocked by Anti-Imperialism</vt:lpstr>
      <vt:lpstr>The Platt Amendment</vt:lpstr>
      <vt:lpstr>The Philippine American War </vt:lpstr>
      <vt:lpstr>Emiliano Aguinaldo</vt:lpstr>
      <vt:lpstr>American Atrocities</vt:lpstr>
      <vt:lpstr>PowerPoint Presentation</vt:lpstr>
      <vt:lpstr>PowerPoint Presentation</vt:lpstr>
      <vt:lpstr>Philippine Independence</vt:lpstr>
      <vt:lpstr>Interventions in Western Hemisphere</vt:lpstr>
      <vt:lpstr>The Banana Republics</vt:lpstr>
      <vt:lpstr>The Roosevelt Corollary</vt:lpstr>
      <vt:lpstr>Protection of American Interests</vt:lpstr>
      <vt:lpstr>American Influence in China</vt:lpstr>
      <vt:lpstr>Open Door Policy</vt:lpstr>
      <vt:lpstr>Sec. of State John Hay</vt:lpstr>
      <vt:lpstr>The “Boxer Rebellion”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Jesse</dc:creator>
  <cp:lastModifiedBy>Jesse Sutton</cp:lastModifiedBy>
  <cp:revision>61</cp:revision>
  <dcterms:created xsi:type="dcterms:W3CDTF">2012-10-29T14:15:32Z</dcterms:created>
  <dcterms:modified xsi:type="dcterms:W3CDTF">2014-12-03T15:49:15Z</dcterms:modified>
</cp:coreProperties>
</file>