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6" r:id="rId4"/>
    <p:sldId id="265" r:id="rId5"/>
    <p:sldId id="270" r:id="rId6"/>
    <p:sldId id="273" r:id="rId7"/>
    <p:sldId id="267" r:id="rId8"/>
    <p:sldId id="260" r:id="rId9"/>
    <p:sldId id="263" r:id="rId10"/>
    <p:sldId id="262" r:id="rId11"/>
    <p:sldId id="258" r:id="rId12"/>
    <p:sldId id="271" r:id="rId13"/>
    <p:sldId id="272" r:id="rId14"/>
    <p:sldId id="264" r:id="rId15"/>
    <p:sldId id="274" r:id="rId16"/>
    <p:sldId id="261" r:id="rId17"/>
    <p:sldId id="257" r:id="rId18"/>
    <p:sldId id="26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63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0FF6EC-0666-41D3-ACA9-42C4E86DBE3C}"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77BA7-D3FC-4C8A-B145-DE754B8655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0FF6EC-0666-41D3-ACA9-42C4E86DBE3C}"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77BA7-D3FC-4C8A-B145-DE754B8655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0FF6EC-0666-41D3-ACA9-42C4E86DBE3C}"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77BA7-D3FC-4C8A-B145-DE754B8655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0FF6EC-0666-41D3-ACA9-42C4E86DBE3C}"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77BA7-D3FC-4C8A-B145-DE754B8655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0FF6EC-0666-41D3-ACA9-42C4E86DBE3C}"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77BA7-D3FC-4C8A-B145-DE754B8655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0FF6EC-0666-41D3-ACA9-42C4E86DBE3C}" type="datetimeFigureOut">
              <a:rPr lang="en-US" smtClean="0"/>
              <a:pPr/>
              <a:t>11/29/2012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277BA7-D3FC-4C8A-B145-DE754B8655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0FF6EC-0666-41D3-ACA9-42C4E86DBE3C}" type="datetimeFigureOut">
              <a:rPr lang="en-US" smtClean="0"/>
              <a:pPr/>
              <a:t>11/29/2012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277BA7-D3FC-4C8A-B145-DE754B8655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0FF6EC-0666-41D3-ACA9-42C4E86DBE3C}" type="datetimeFigureOut">
              <a:rPr lang="en-US" smtClean="0"/>
              <a:pPr/>
              <a:t>11/29/2012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277BA7-D3FC-4C8A-B145-DE754B8655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0FF6EC-0666-41D3-ACA9-42C4E86DBE3C}" type="datetimeFigureOut">
              <a:rPr lang="en-US" smtClean="0"/>
              <a:pPr/>
              <a:t>11/29/2012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277BA7-D3FC-4C8A-B145-DE754B8655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0FF6EC-0666-41D3-ACA9-42C4E86DBE3C}" type="datetimeFigureOut">
              <a:rPr lang="en-US" smtClean="0"/>
              <a:pPr/>
              <a:t>11/29/2012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277BA7-D3FC-4C8A-B145-DE754B8655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0FF6EC-0666-41D3-ACA9-42C4E86DBE3C}" type="datetimeFigureOut">
              <a:rPr lang="en-US" smtClean="0"/>
              <a:pPr/>
              <a:t>11/29/2012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277BA7-D3FC-4C8A-B145-DE754B8655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0FF6EC-0666-41D3-ACA9-42C4E86DBE3C}" type="datetimeFigureOut">
              <a:rPr lang="en-US" smtClean="0"/>
              <a:pPr/>
              <a:t>11/29/2012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277BA7-D3FC-4C8A-B145-DE754B86559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upload.wikimedia.org/wikipedia/commons/f/f8/%D0%93%D1%80%D0%B8%D0%B3%D0%BE%D1%80%D0%B8%D0%B9_%D0%A0%D0%B0%D1%81%D0%BF%D1%83%D1%82%D0%B8%D0%BD_%281914-1916%29b.jpg"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200"/>
            <a:ext cx="3581400" cy="1774825"/>
          </a:xfrm>
        </p:spPr>
        <p:txBody>
          <a:bodyPr>
            <a:normAutofit fontScale="90000"/>
          </a:bodyPr>
          <a:lstStyle/>
          <a:p>
            <a:r>
              <a:rPr lang="en-US" dirty="0" smtClean="0">
                <a:latin typeface="Algerian" pitchFamily="82" charset="0"/>
              </a:rPr>
              <a:t>The Russian Revolution</a:t>
            </a:r>
            <a:endParaRPr lang="en-US" dirty="0">
              <a:latin typeface="Algerian" pitchFamily="82" charset="0"/>
            </a:endParaRPr>
          </a:p>
        </p:txBody>
      </p:sp>
      <p:sp>
        <p:nvSpPr>
          <p:cNvPr id="3" name="Subtitle 2"/>
          <p:cNvSpPr>
            <a:spLocks noGrp="1"/>
          </p:cNvSpPr>
          <p:nvPr>
            <p:ph type="subTitle" idx="1"/>
          </p:nvPr>
        </p:nvSpPr>
        <p:spPr/>
        <p:txBody>
          <a:bodyPr/>
          <a:lstStyle/>
          <a:p>
            <a:endParaRPr lang="en-US"/>
          </a:p>
        </p:txBody>
      </p:sp>
      <p:pic>
        <p:nvPicPr>
          <p:cNvPr id="4" name="Picture 4" descr="1917PartiyaSoz-Rev"/>
          <p:cNvPicPr>
            <a:picLocks noChangeAspect="1" noChangeArrowheads="1"/>
          </p:cNvPicPr>
          <p:nvPr/>
        </p:nvPicPr>
        <p:blipFill>
          <a:blip r:embed="rId2" cstate="print"/>
          <a:srcRect/>
          <a:stretch>
            <a:fillRect/>
          </a:stretch>
        </p:blipFill>
        <p:spPr bwMode="auto">
          <a:xfrm>
            <a:off x="3962400" y="0"/>
            <a:ext cx="5003800"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609600"/>
            <a:ext cx="3962400" cy="1143000"/>
          </a:xfrm>
        </p:spPr>
        <p:txBody>
          <a:bodyPr/>
          <a:lstStyle/>
          <a:p>
            <a:endParaRPr lang="en-US"/>
          </a:p>
        </p:txBody>
      </p:sp>
      <p:pic>
        <p:nvPicPr>
          <p:cNvPr id="16387" name="Picture 3" descr="Soviet_Union%2C_Lenin_%2855%29"/>
          <p:cNvPicPr>
            <a:picLocks noChangeAspect="1" noChangeArrowheads="1"/>
          </p:cNvPicPr>
          <p:nvPr/>
        </p:nvPicPr>
        <p:blipFill>
          <a:blip r:embed="rId2" cstate="print"/>
          <a:srcRect/>
          <a:stretch>
            <a:fillRect/>
          </a:stretch>
        </p:blipFill>
        <p:spPr bwMode="auto">
          <a:xfrm>
            <a:off x="228600" y="0"/>
            <a:ext cx="5486400" cy="6858000"/>
          </a:xfrm>
          <a:prstGeom prst="rect">
            <a:avLst/>
          </a:prstGeom>
          <a:noFill/>
        </p:spPr>
      </p:pic>
      <p:sp>
        <p:nvSpPr>
          <p:cNvPr id="16388" name="Text Box 4"/>
          <p:cNvSpPr txBox="1">
            <a:spLocks noChangeArrowheads="1"/>
          </p:cNvSpPr>
          <p:nvPr/>
        </p:nvSpPr>
        <p:spPr bwMode="auto">
          <a:xfrm>
            <a:off x="5697538" y="5486400"/>
            <a:ext cx="3446462" cy="1187450"/>
          </a:xfrm>
          <a:prstGeom prst="rect">
            <a:avLst/>
          </a:prstGeom>
          <a:noFill/>
          <a:ln w="9525">
            <a:noFill/>
            <a:miter lim="800000"/>
            <a:headEnd/>
            <a:tailEnd/>
          </a:ln>
          <a:effectLst/>
        </p:spPr>
        <p:txBody>
          <a:bodyPr wrap="none">
            <a:spAutoFit/>
          </a:bodyPr>
          <a:lstStyle/>
          <a:p>
            <a:r>
              <a:rPr lang="en-US"/>
              <a:t>Lenin giving a speech at a </a:t>
            </a:r>
          </a:p>
          <a:p>
            <a:r>
              <a:rPr lang="en-US"/>
              <a:t>Bolshevik political rally. </a:t>
            </a:r>
          </a:p>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791200" y="5715000"/>
            <a:ext cx="3200400" cy="1143000"/>
          </a:xfrm>
        </p:spPr>
        <p:txBody>
          <a:bodyPr/>
          <a:lstStyle/>
          <a:p>
            <a:r>
              <a:rPr lang="en-US"/>
              <a:t>Karl Marx</a:t>
            </a:r>
          </a:p>
        </p:txBody>
      </p:sp>
      <p:pic>
        <p:nvPicPr>
          <p:cNvPr id="4099" name="Picture 3" descr="Kmarx"/>
          <p:cNvPicPr>
            <a:picLocks noChangeAspect="1" noChangeArrowheads="1"/>
          </p:cNvPicPr>
          <p:nvPr/>
        </p:nvPicPr>
        <p:blipFill>
          <a:blip r:embed="rId2" cstate="print"/>
          <a:srcRect/>
          <a:stretch>
            <a:fillRect/>
          </a:stretch>
        </p:blipFill>
        <p:spPr bwMode="auto">
          <a:xfrm>
            <a:off x="838200" y="0"/>
            <a:ext cx="4879975" cy="6858000"/>
          </a:xfrm>
          <a:prstGeom prst="rect">
            <a:avLst/>
          </a:prstGeom>
          <a:noFill/>
        </p:spPr>
      </p:pic>
      <p:sp>
        <p:nvSpPr>
          <p:cNvPr id="4102" name="Text Box 6"/>
          <p:cNvSpPr txBox="1">
            <a:spLocks noChangeArrowheads="1"/>
          </p:cNvSpPr>
          <p:nvPr/>
        </p:nvSpPr>
        <p:spPr bwMode="auto">
          <a:xfrm>
            <a:off x="5829300" y="914400"/>
            <a:ext cx="3314700" cy="3378200"/>
          </a:xfrm>
          <a:prstGeom prst="rect">
            <a:avLst/>
          </a:prstGeom>
          <a:noFill/>
          <a:ln w="9525">
            <a:noFill/>
            <a:miter lim="800000"/>
            <a:headEnd/>
            <a:tailEnd/>
          </a:ln>
          <a:effectLst/>
        </p:spPr>
        <p:txBody>
          <a:bodyPr>
            <a:spAutoFit/>
          </a:bodyPr>
          <a:lstStyle/>
          <a:p>
            <a:r>
              <a:rPr lang="en-US"/>
              <a:t>Economic Philosopher</a:t>
            </a:r>
          </a:p>
          <a:p>
            <a:r>
              <a:rPr lang="en-US"/>
              <a:t>Co-wrote the Communist</a:t>
            </a:r>
          </a:p>
          <a:p>
            <a:r>
              <a:rPr lang="en-US"/>
              <a:t>Manifesto which outlined</a:t>
            </a:r>
          </a:p>
          <a:p>
            <a:r>
              <a:rPr lang="en-US"/>
              <a:t>his predictions of future</a:t>
            </a:r>
          </a:p>
          <a:p>
            <a:r>
              <a:rPr lang="en-US"/>
              <a:t>world affairs that included the concept of a </a:t>
            </a:r>
          </a:p>
          <a:p>
            <a:r>
              <a:rPr lang="en-US"/>
              <a:t>world socialist revolution</a:t>
            </a:r>
          </a:p>
          <a:p>
            <a:r>
              <a:rPr lang="en-US"/>
              <a:t>    His ideas will change</a:t>
            </a:r>
          </a:p>
          <a:p>
            <a:r>
              <a:rPr lang="en-US"/>
              <a:t>the world.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Karl’s Prediction</a:t>
            </a:r>
            <a:endParaRPr lang="en-US" dirty="0"/>
          </a:p>
        </p:txBody>
      </p:sp>
      <p:sp>
        <p:nvSpPr>
          <p:cNvPr id="3" name="Content Placeholder 2"/>
          <p:cNvSpPr>
            <a:spLocks noGrp="1"/>
          </p:cNvSpPr>
          <p:nvPr>
            <p:ph idx="1"/>
          </p:nvPr>
        </p:nvSpPr>
        <p:spPr>
          <a:xfrm>
            <a:off x="228600" y="1600200"/>
            <a:ext cx="8458200" cy="4800600"/>
          </a:xfrm>
        </p:spPr>
        <p:txBody>
          <a:bodyPr>
            <a:normAutofit fontScale="92500" lnSpcReduction="20000"/>
          </a:bodyPr>
          <a:lstStyle/>
          <a:p>
            <a:r>
              <a:rPr lang="en-US" dirty="0" smtClean="0"/>
              <a:t>People will realize that Capitalism is a broken, evil system:  Few have all the wealth, and all the rest are dependent on the few wealthy.</a:t>
            </a:r>
          </a:p>
          <a:p>
            <a:r>
              <a:rPr lang="en-US" dirty="0" smtClean="0"/>
              <a:t>Workers will rise up and seize the wealth and create a central system to guarantee equal sharing of everything.</a:t>
            </a:r>
          </a:p>
          <a:p>
            <a:r>
              <a:rPr lang="en-US" dirty="0" smtClean="0"/>
              <a:t>After an undetermined time period, people will no longer need the central system and will automatically share… no more need for government, or law, or money…  COMMUNISM</a:t>
            </a:r>
          </a:p>
          <a:p>
            <a:pPr lvl="1"/>
            <a:r>
              <a:rPr lang="en-US" dirty="0" smtClean="0"/>
              <a:t>This Prediction is the core of the </a:t>
            </a:r>
            <a:r>
              <a:rPr lang="en-US" dirty="0" smtClean="0">
                <a:solidFill>
                  <a:srgbClr val="FFC000"/>
                </a:solidFill>
              </a:rPr>
              <a:t>Communist Manifesto</a:t>
            </a:r>
            <a:r>
              <a:rPr lang="en-US" dirty="0" smtClean="0"/>
              <a:t>, written by Marx</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029200" y="304800"/>
            <a:ext cx="3810000" cy="5867400"/>
          </a:xfrm>
        </p:spPr>
        <p:txBody>
          <a:bodyPr>
            <a:normAutofit lnSpcReduction="10000"/>
          </a:bodyPr>
          <a:lstStyle/>
          <a:p>
            <a:r>
              <a:rPr lang="en-US" dirty="0" smtClean="0"/>
              <a:t>As the casualties of war grow and the Empire struggles to put down the rioting in the streets, the Czar tried to calm the people by personally overseeing the war at the German front.</a:t>
            </a:r>
            <a:endParaRPr lang="en-US" dirty="0"/>
          </a:p>
        </p:txBody>
      </p:sp>
      <p:pic>
        <p:nvPicPr>
          <p:cNvPr id="25602" name="Picture 2" descr="http://upload.wikimedia.org/wikipedia/commons/thumb/c/cc/Nikolaus_II._(Russland).jpg/220px-Nikolaus_II._(Russland).jpg"/>
          <p:cNvPicPr>
            <a:picLocks noChangeAspect="1" noChangeArrowheads="1"/>
          </p:cNvPicPr>
          <p:nvPr/>
        </p:nvPicPr>
        <p:blipFill>
          <a:blip r:embed="rId2" cstate="print"/>
          <a:srcRect/>
          <a:stretch>
            <a:fillRect/>
          </a:stretch>
        </p:blipFill>
        <p:spPr bwMode="auto">
          <a:xfrm>
            <a:off x="0" y="0"/>
            <a:ext cx="4963025"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257800" y="5867400"/>
            <a:ext cx="3886200" cy="990600"/>
          </a:xfrm>
        </p:spPr>
        <p:txBody>
          <a:bodyPr/>
          <a:lstStyle/>
          <a:p>
            <a:r>
              <a:rPr lang="en-US"/>
              <a:t>Rasputin</a:t>
            </a:r>
          </a:p>
        </p:txBody>
      </p:sp>
      <p:pic>
        <p:nvPicPr>
          <p:cNvPr id="15363" name="Picture 3" descr="Rasputin-PD"/>
          <p:cNvPicPr>
            <a:picLocks noChangeAspect="1" noChangeArrowheads="1"/>
          </p:cNvPicPr>
          <p:nvPr/>
        </p:nvPicPr>
        <p:blipFill>
          <a:blip r:embed="rId2" cstate="print"/>
          <a:srcRect/>
          <a:stretch>
            <a:fillRect/>
          </a:stretch>
        </p:blipFill>
        <p:spPr bwMode="auto">
          <a:xfrm>
            <a:off x="228600" y="152400"/>
            <a:ext cx="4945063" cy="6553200"/>
          </a:xfrm>
          <a:prstGeom prst="rect">
            <a:avLst/>
          </a:prstGeom>
          <a:noFill/>
        </p:spPr>
      </p:pic>
      <p:sp>
        <p:nvSpPr>
          <p:cNvPr id="15364" name="Text Box 4"/>
          <p:cNvSpPr txBox="1">
            <a:spLocks noChangeArrowheads="1"/>
          </p:cNvSpPr>
          <p:nvPr/>
        </p:nvSpPr>
        <p:spPr bwMode="auto">
          <a:xfrm>
            <a:off x="5257800" y="762000"/>
            <a:ext cx="3776740" cy="4893647"/>
          </a:xfrm>
          <a:prstGeom prst="rect">
            <a:avLst/>
          </a:prstGeom>
          <a:noFill/>
          <a:ln w="9525">
            <a:noFill/>
            <a:miter lim="800000"/>
            <a:headEnd/>
            <a:tailEnd/>
          </a:ln>
          <a:effectLst/>
        </p:spPr>
        <p:txBody>
          <a:bodyPr wrap="none">
            <a:spAutoFit/>
          </a:bodyPr>
          <a:lstStyle/>
          <a:p>
            <a:r>
              <a:rPr lang="en-US" sz="2400" dirty="0" err="1"/>
              <a:t>Grigori</a:t>
            </a:r>
            <a:r>
              <a:rPr lang="en-US" sz="2400" dirty="0"/>
              <a:t> Rasputin gained</a:t>
            </a:r>
          </a:p>
          <a:p>
            <a:r>
              <a:rPr lang="en-US" sz="2400" dirty="0"/>
              <a:t>influence as a ‘mystic’ or </a:t>
            </a:r>
          </a:p>
          <a:p>
            <a:r>
              <a:rPr lang="en-US" sz="2400" dirty="0"/>
              <a:t>psychic and faith healer. </a:t>
            </a:r>
          </a:p>
          <a:p>
            <a:r>
              <a:rPr lang="en-US" sz="2400" dirty="0"/>
              <a:t>When the war began to </a:t>
            </a:r>
          </a:p>
          <a:p>
            <a:r>
              <a:rPr lang="en-US" sz="2400" dirty="0"/>
              <a:t>threaten Nicholas’ reign, the</a:t>
            </a:r>
          </a:p>
          <a:p>
            <a:r>
              <a:rPr lang="en-US" sz="2400" dirty="0"/>
              <a:t>Tsar took complete control </a:t>
            </a:r>
          </a:p>
          <a:p>
            <a:r>
              <a:rPr lang="en-US" sz="2400" dirty="0"/>
              <a:t>over the military and put his </a:t>
            </a:r>
          </a:p>
          <a:p>
            <a:r>
              <a:rPr lang="en-US" sz="2400" dirty="0"/>
              <a:t>wife in control of the </a:t>
            </a:r>
          </a:p>
          <a:p>
            <a:r>
              <a:rPr lang="en-US" sz="2400" dirty="0"/>
              <a:t>government.</a:t>
            </a:r>
          </a:p>
          <a:p>
            <a:r>
              <a:rPr lang="en-US" sz="2400" dirty="0"/>
              <a:t>Alexandra made Rasputin</a:t>
            </a:r>
          </a:p>
          <a:p>
            <a:r>
              <a:rPr lang="en-US" sz="2400" dirty="0"/>
              <a:t>her top advisor further </a:t>
            </a:r>
          </a:p>
          <a:p>
            <a:r>
              <a:rPr lang="en-US" sz="2400" dirty="0"/>
              <a:t>increasing the people’s </a:t>
            </a:r>
          </a:p>
          <a:p>
            <a:r>
              <a:rPr lang="en-US" sz="2400" dirty="0"/>
              <a:t>distrust of the Royal Family.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File:Григорий Распутин (1914-1916)b.jpg">
            <a:hlinkClick r:id="rId2"/>
          </p:cNvPr>
          <p:cNvPicPr>
            <a:picLocks noChangeAspect="1" noChangeArrowheads="1"/>
          </p:cNvPicPr>
          <p:nvPr/>
        </p:nvPicPr>
        <p:blipFill>
          <a:blip r:embed="rId3" cstate="print"/>
          <a:srcRect/>
          <a:stretch>
            <a:fillRect/>
          </a:stretch>
        </p:blipFill>
        <p:spPr bwMode="auto">
          <a:xfrm>
            <a:off x="1905000" y="0"/>
            <a:ext cx="5613146" cy="74676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800600" y="0"/>
            <a:ext cx="4114800" cy="685800"/>
          </a:xfrm>
        </p:spPr>
        <p:txBody>
          <a:bodyPr/>
          <a:lstStyle/>
          <a:p>
            <a:r>
              <a:rPr lang="en-US" sz="3200" dirty="0"/>
              <a:t>Russian Civil War </a:t>
            </a:r>
          </a:p>
        </p:txBody>
      </p:sp>
      <p:sp>
        <p:nvSpPr>
          <p:cNvPr id="17411" name="Text Box 3"/>
          <p:cNvSpPr txBox="1">
            <a:spLocks noChangeArrowheads="1"/>
          </p:cNvSpPr>
          <p:nvPr/>
        </p:nvSpPr>
        <p:spPr bwMode="auto">
          <a:xfrm>
            <a:off x="5181600" y="533400"/>
            <a:ext cx="3962400" cy="6093976"/>
          </a:xfrm>
          <a:prstGeom prst="rect">
            <a:avLst/>
          </a:prstGeom>
          <a:noFill/>
          <a:ln w="9525">
            <a:noFill/>
            <a:miter lim="800000"/>
            <a:headEnd/>
            <a:tailEnd/>
          </a:ln>
          <a:effectLst/>
        </p:spPr>
        <p:txBody>
          <a:bodyPr>
            <a:spAutoFit/>
          </a:bodyPr>
          <a:lstStyle/>
          <a:p>
            <a:r>
              <a:rPr lang="en-US" sz="2400" dirty="0"/>
              <a:t>In March of 1917 </a:t>
            </a:r>
            <a:r>
              <a:rPr lang="en-US" sz="2400" dirty="0" err="1"/>
              <a:t>Tzar</a:t>
            </a:r>
            <a:endParaRPr lang="en-US" sz="2400" dirty="0"/>
          </a:p>
          <a:p>
            <a:r>
              <a:rPr lang="en-US" sz="2400" dirty="0"/>
              <a:t>Nicholas abdicates (gives</a:t>
            </a:r>
          </a:p>
          <a:p>
            <a:r>
              <a:rPr lang="en-US" sz="2400" dirty="0"/>
              <a:t>up) his throne due to his</a:t>
            </a:r>
          </a:p>
          <a:p>
            <a:r>
              <a:rPr lang="en-US" sz="2400" dirty="0"/>
              <a:t>inability to stabilize the </a:t>
            </a:r>
          </a:p>
          <a:p>
            <a:r>
              <a:rPr lang="en-US" sz="2400" dirty="0"/>
              <a:t>revolt and rioting of the</a:t>
            </a:r>
          </a:p>
          <a:p>
            <a:r>
              <a:rPr lang="en-US" sz="2400" dirty="0"/>
              <a:t>people.  His own police and </a:t>
            </a:r>
          </a:p>
          <a:p>
            <a:r>
              <a:rPr lang="en-US" sz="2400" dirty="0"/>
              <a:t>troops refuse his orders.</a:t>
            </a:r>
          </a:p>
          <a:p>
            <a:r>
              <a:rPr lang="en-US" sz="2400" dirty="0"/>
              <a:t>  A Provisional Government</a:t>
            </a:r>
          </a:p>
          <a:p>
            <a:r>
              <a:rPr lang="en-US" sz="2400" dirty="0"/>
              <a:t>is put in place but had no</a:t>
            </a:r>
          </a:p>
          <a:p>
            <a:r>
              <a:rPr lang="en-US" sz="2400" dirty="0"/>
              <a:t>real power. </a:t>
            </a:r>
          </a:p>
          <a:p>
            <a:r>
              <a:rPr lang="en-US" sz="2400" dirty="0"/>
              <a:t>   Separate groups, including</a:t>
            </a:r>
          </a:p>
          <a:p>
            <a:r>
              <a:rPr lang="en-US" sz="2400" dirty="0"/>
              <a:t>the Bolsheviks, fight a Civil</a:t>
            </a:r>
          </a:p>
          <a:p>
            <a:r>
              <a:rPr lang="en-US" sz="2400" dirty="0"/>
              <a:t>War against the “White Army” for rule over Russia.</a:t>
            </a:r>
          </a:p>
          <a:p>
            <a:endParaRPr lang="en-US" dirty="0"/>
          </a:p>
          <a:p>
            <a:r>
              <a:rPr lang="en-US" dirty="0"/>
              <a:t> </a:t>
            </a:r>
          </a:p>
          <a:p>
            <a:r>
              <a:rPr lang="en-US" b="1" dirty="0"/>
              <a:t>Red Army Recruitment </a:t>
            </a:r>
            <a:r>
              <a:rPr lang="en-US" b="1" dirty="0" err="1"/>
              <a:t>Ad.</a:t>
            </a:r>
            <a:endParaRPr lang="en-US" dirty="0"/>
          </a:p>
        </p:txBody>
      </p:sp>
      <p:pic>
        <p:nvPicPr>
          <p:cNvPr id="17413" name="Picture 5" descr="403px-Red_Army_recruitment_poster"/>
          <p:cNvPicPr>
            <a:picLocks noChangeAspect="1" noChangeArrowheads="1"/>
          </p:cNvPicPr>
          <p:nvPr/>
        </p:nvPicPr>
        <p:blipFill>
          <a:blip r:embed="rId2" cstate="print"/>
          <a:srcRect/>
          <a:stretch>
            <a:fillRect/>
          </a:stretch>
        </p:blipFill>
        <p:spPr bwMode="auto">
          <a:xfrm>
            <a:off x="152400" y="0"/>
            <a:ext cx="4614863"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Birth of the USSR</a:t>
            </a:r>
            <a:endParaRPr lang="en-US" dirty="0"/>
          </a:p>
        </p:txBody>
      </p:sp>
      <p:sp>
        <p:nvSpPr>
          <p:cNvPr id="3" name="Content Placeholder 2"/>
          <p:cNvSpPr>
            <a:spLocks noGrp="1"/>
          </p:cNvSpPr>
          <p:nvPr>
            <p:ph idx="1"/>
          </p:nvPr>
        </p:nvSpPr>
        <p:spPr/>
        <p:txBody>
          <a:bodyPr/>
          <a:lstStyle/>
          <a:p>
            <a:endParaRPr lang="en-US"/>
          </a:p>
        </p:txBody>
      </p:sp>
      <p:pic>
        <p:nvPicPr>
          <p:cNvPr id="9218" name="Picture 2" descr="http://marketdailynews.com/wp-content/uploads/2012/10/russia-USSR.gif"/>
          <p:cNvPicPr>
            <a:picLocks noChangeAspect="1" noChangeArrowheads="1"/>
          </p:cNvPicPr>
          <p:nvPr/>
        </p:nvPicPr>
        <p:blipFill>
          <a:blip r:embed="rId2" cstate="print"/>
          <a:srcRect/>
          <a:stretch>
            <a:fillRect/>
          </a:stretch>
        </p:blipFill>
        <p:spPr bwMode="auto">
          <a:xfrm>
            <a:off x="533400" y="1295400"/>
            <a:ext cx="7848600" cy="523894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the Revolution on WWI</a:t>
            </a:r>
            <a:endParaRPr lang="en-US" dirty="0"/>
          </a:p>
        </p:txBody>
      </p:sp>
      <p:sp>
        <p:nvSpPr>
          <p:cNvPr id="3" name="Content Placeholder 2"/>
          <p:cNvSpPr>
            <a:spLocks noGrp="1"/>
          </p:cNvSpPr>
          <p:nvPr>
            <p:ph idx="1"/>
          </p:nvPr>
        </p:nvSpPr>
        <p:spPr/>
        <p:txBody>
          <a:bodyPr/>
          <a:lstStyle/>
          <a:p>
            <a:r>
              <a:rPr lang="en-US" dirty="0" smtClean="0"/>
              <a:t>Russia, under the Bolsheviks, pull out of the war…</a:t>
            </a:r>
          </a:p>
          <a:p>
            <a:r>
              <a:rPr lang="en-US" dirty="0" smtClean="0"/>
              <a:t>The NEED for the US to step in and STOP the Germans dramatically increases. </a:t>
            </a:r>
          </a:p>
          <a:p>
            <a:r>
              <a:rPr lang="en-US" dirty="0" smtClean="0"/>
              <a:t>Socialist propaganda has an impact on American politics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029200" y="5715000"/>
            <a:ext cx="4114800" cy="1143000"/>
          </a:xfrm>
        </p:spPr>
        <p:txBody>
          <a:bodyPr/>
          <a:lstStyle/>
          <a:p>
            <a:r>
              <a:rPr lang="en-US"/>
              <a:t>Tsar Nicholas II</a:t>
            </a:r>
          </a:p>
        </p:txBody>
      </p:sp>
      <p:pic>
        <p:nvPicPr>
          <p:cNvPr id="5123" name="Picture 3" descr="435px-Tsar_Nicholas_II_-1898"/>
          <p:cNvPicPr>
            <a:picLocks noChangeAspect="1" noChangeArrowheads="1"/>
          </p:cNvPicPr>
          <p:nvPr/>
        </p:nvPicPr>
        <p:blipFill>
          <a:blip r:embed="rId2" cstate="print"/>
          <a:srcRect/>
          <a:stretch>
            <a:fillRect/>
          </a:stretch>
        </p:blipFill>
        <p:spPr bwMode="auto">
          <a:xfrm>
            <a:off x="152400" y="0"/>
            <a:ext cx="4979988" cy="6858000"/>
          </a:xfrm>
          <a:prstGeom prst="rect">
            <a:avLst/>
          </a:prstGeom>
          <a:noFill/>
        </p:spPr>
      </p:pic>
      <p:sp>
        <p:nvSpPr>
          <p:cNvPr id="5124" name="Text Box 4"/>
          <p:cNvSpPr txBox="1">
            <a:spLocks noChangeArrowheads="1"/>
          </p:cNvSpPr>
          <p:nvPr/>
        </p:nvSpPr>
        <p:spPr bwMode="auto">
          <a:xfrm>
            <a:off x="5105401" y="609600"/>
            <a:ext cx="4038600" cy="3231654"/>
          </a:xfrm>
          <a:prstGeom prst="rect">
            <a:avLst/>
          </a:prstGeom>
          <a:noFill/>
          <a:ln w="9525">
            <a:noFill/>
            <a:miter lim="800000"/>
            <a:headEnd/>
            <a:tailEnd/>
          </a:ln>
          <a:effectLst/>
        </p:spPr>
        <p:txBody>
          <a:bodyPr wrap="square">
            <a:spAutoFit/>
          </a:bodyPr>
          <a:lstStyle/>
          <a:p>
            <a:r>
              <a:rPr lang="en-US" b="1" dirty="0"/>
              <a:t>Last Royal Emperor of Russia</a:t>
            </a:r>
            <a:r>
              <a:rPr lang="en-US" dirty="0"/>
              <a:t>.  </a:t>
            </a:r>
          </a:p>
          <a:p>
            <a:endParaRPr lang="en-US" dirty="0"/>
          </a:p>
          <a:p>
            <a:r>
              <a:rPr lang="en-US" sz="2400" dirty="0" smtClean="0"/>
              <a:t>Nicholas was the last of the Romanov Dynasty.  The longstanding economic</a:t>
            </a:r>
          </a:p>
          <a:p>
            <a:r>
              <a:rPr lang="en-US" sz="2400" dirty="0" smtClean="0"/>
              <a:t>Issues in Russia combined with the onset</a:t>
            </a:r>
          </a:p>
          <a:p>
            <a:r>
              <a:rPr lang="en-US" sz="2400" dirty="0" smtClean="0"/>
              <a:t>of WWI doomed the Monarchy to Revolution within Russia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Czarina Alexandra</a:t>
            </a:r>
            <a:endParaRPr lang="en-US" dirty="0"/>
          </a:p>
        </p:txBody>
      </p:sp>
      <p:pic>
        <p:nvPicPr>
          <p:cNvPr id="23554" name="Picture 2" descr="http://www.gogmsite.net/_Media/1902_tsarina_alexandra_al-2.jpeg"/>
          <p:cNvPicPr>
            <a:picLocks noChangeAspect="1" noChangeArrowheads="1"/>
          </p:cNvPicPr>
          <p:nvPr/>
        </p:nvPicPr>
        <p:blipFill>
          <a:blip r:embed="rId2" cstate="print"/>
          <a:srcRect/>
          <a:stretch>
            <a:fillRect/>
          </a:stretch>
        </p:blipFill>
        <p:spPr bwMode="auto">
          <a:xfrm>
            <a:off x="4800600" y="1219200"/>
            <a:ext cx="3429000" cy="5675212"/>
          </a:xfrm>
          <a:prstGeom prst="rect">
            <a:avLst/>
          </a:prstGeom>
          <a:noFill/>
        </p:spPr>
      </p:pic>
      <p:pic>
        <p:nvPicPr>
          <p:cNvPr id="23556" name="Picture 4" descr="http://upload.wikimedia.org/wikipedia/commons/b/b1/Alexandra_alix.jpg"/>
          <p:cNvPicPr>
            <a:picLocks noChangeAspect="1" noChangeArrowheads="1"/>
          </p:cNvPicPr>
          <p:nvPr/>
        </p:nvPicPr>
        <p:blipFill>
          <a:blip r:embed="rId3" cstate="print"/>
          <a:srcRect/>
          <a:stretch>
            <a:fillRect/>
          </a:stretch>
        </p:blipFill>
        <p:spPr bwMode="auto">
          <a:xfrm>
            <a:off x="152400" y="1295400"/>
            <a:ext cx="4648200" cy="49339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Royal Family</a:t>
            </a:r>
            <a:endParaRPr lang="en-US" dirty="0"/>
          </a:p>
        </p:txBody>
      </p:sp>
      <p:pic>
        <p:nvPicPr>
          <p:cNvPr id="1026" name="Picture 2" descr="http://im.glogster.com/media/15/47/75/65/47756528.jpg"/>
          <p:cNvPicPr>
            <a:picLocks noChangeAspect="1" noChangeArrowheads="1"/>
          </p:cNvPicPr>
          <p:nvPr/>
        </p:nvPicPr>
        <p:blipFill>
          <a:blip r:embed="rId2" cstate="print"/>
          <a:srcRect/>
          <a:stretch>
            <a:fillRect/>
          </a:stretch>
        </p:blipFill>
        <p:spPr bwMode="auto">
          <a:xfrm>
            <a:off x="304800" y="1143000"/>
            <a:ext cx="8686800" cy="596311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0"/>
            <a:ext cx="7772400" cy="914400"/>
          </a:xfrm>
        </p:spPr>
        <p:txBody>
          <a:bodyPr/>
          <a:lstStyle/>
          <a:p>
            <a:r>
              <a:rPr lang="en-US">
                <a:latin typeface="Charlesworth" pitchFamily="82" charset="0"/>
              </a:rPr>
              <a:t>WWI Impacts Russia</a:t>
            </a:r>
            <a:endParaRPr lang="en-US"/>
          </a:p>
        </p:txBody>
      </p:sp>
      <p:pic>
        <p:nvPicPr>
          <p:cNvPr id="12291" name="Picture 3" descr="figure15"/>
          <p:cNvPicPr>
            <a:picLocks noChangeAspect="1" noChangeArrowheads="1"/>
          </p:cNvPicPr>
          <p:nvPr/>
        </p:nvPicPr>
        <p:blipFill>
          <a:blip r:embed="rId2" cstate="print"/>
          <a:srcRect/>
          <a:stretch>
            <a:fillRect/>
          </a:stretch>
        </p:blipFill>
        <p:spPr bwMode="auto">
          <a:xfrm>
            <a:off x="152400" y="762000"/>
            <a:ext cx="5827713" cy="6096000"/>
          </a:xfrm>
          <a:prstGeom prst="rect">
            <a:avLst/>
          </a:prstGeom>
          <a:noFill/>
        </p:spPr>
      </p:pic>
      <p:sp>
        <p:nvSpPr>
          <p:cNvPr id="12292" name="Text Box 4"/>
          <p:cNvSpPr txBox="1">
            <a:spLocks noChangeArrowheads="1"/>
          </p:cNvSpPr>
          <p:nvPr/>
        </p:nvSpPr>
        <p:spPr bwMode="auto">
          <a:xfrm>
            <a:off x="6156325" y="1489075"/>
            <a:ext cx="2987675" cy="3378200"/>
          </a:xfrm>
          <a:prstGeom prst="rect">
            <a:avLst/>
          </a:prstGeom>
          <a:noFill/>
          <a:ln w="9525">
            <a:noFill/>
            <a:miter lim="800000"/>
            <a:headEnd/>
            <a:tailEnd/>
          </a:ln>
          <a:effectLst/>
        </p:spPr>
        <p:txBody>
          <a:bodyPr>
            <a:spAutoFit/>
          </a:bodyPr>
          <a:lstStyle/>
          <a:p>
            <a:r>
              <a:rPr lang="en-US"/>
              <a:t>Family members in</a:t>
            </a:r>
          </a:p>
          <a:p>
            <a:r>
              <a:rPr lang="en-US"/>
              <a:t>Russia collect the bodies of their relatives on a frozen battlefield.</a:t>
            </a:r>
          </a:p>
          <a:p>
            <a:r>
              <a:rPr lang="en-US"/>
              <a:t>The Russian people </a:t>
            </a:r>
          </a:p>
          <a:p>
            <a:r>
              <a:rPr lang="en-US"/>
              <a:t>endured famine and</a:t>
            </a:r>
          </a:p>
          <a:p>
            <a:r>
              <a:rPr lang="en-US"/>
              <a:t>disease compounding </a:t>
            </a:r>
          </a:p>
          <a:p>
            <a:r>
              <a:rPr lang="en-US"/>
              <a:t>the suffering of WWI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9698" name="Picture 2" descr="http://schools.cbe.ab.ca/b628/social/russia/images/image2.gif"/>
          <p:cNvPicPr>
            <a:picLocks noChangeAspect="1" noChangeArrowheads="1"/>
          </p:cNvPicPr>
          <p:nvPr/>
        </p:nvPicPr>
        <p:blipFill>
          <a:blip r:embed="rId2" cstate="print"/>
          <a:srcRect/>
          <a:stretch>
            <a:fillRect/>
          </a:stretch>
        </p:blipFill>
        <p:spPr bwMode="auto">
          <a:xfrm>
            <a:off x="533400" y="533400"/>
            <a:ext cx="7924800" cy="495300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4578" name="Picture 2" descr="http://upload.wikimedia.org/wikipedia/commons/f/f6/Russian_revolution.jpg"/>
          <p:cNvPicPr>
            <a:picLocks noChangeAspect="1" noChangeArrowheads="1"/>
          </p:cNvPicPr>
          <p:nvPr/>
        </p:nvPicPr>
        <p:blipFill>
          <a:blip r:embed="rId2" cstate="print"/>
          <a:srcRect/>
          <a:stretch>
            <a:fillRect/>
          </a:stretch>
        </p:blipFill>
        <p:spPr bwMode="auto">
          <a:xfrm>
            <a:off x="0" y="304799"/>
            <a:ext cx="9144000" cy="606955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endParaRPr lang="en-US"/>
          </a:p>
        </p:txBody>
      </p:sp>
      <p:pic>
        <p:nvPicPr>
          <p:cNvPr id="3075" name="Picture 3" descr="Kustodiyev_bolshevik"/>
          <p:cNvPicPr>
            <a:picLocks noChangeAspect="1" noChangeArrowheads="1"/>
          </p:cNvPicPr>
          <p:nvPr/>
        </p:nvPicPr>
        <p:blipFill>
          <a:blip r:embed="rId2" cstate="print"/>
          <a:srcRect/>
          <a:stretch>
            <a:fillRect/>
          </a:stretch>
        </p:blipFill>
        <p:spPr bwMode="auto">
          <a:xfrm>
            <a:off x="152400" y="381000"/>
            <a:ext cx="8763000" cy="6477000"/>
          </a:xfrm>
          <a:prstGeom prst="rect">
            <a:avLst/>
          </a:prstGeom>
          <a:noFill/>
        </p:spPr>
      </p:pic>
      <p:sp>
        <p:nvSpPr>
          <p:cNvPr id="3076" name="Text Box 4"/>
          <p:cNvSpPr txBox="1">
            <a:spLocks noChangeArrowheads="1"/>
          </p:cNvSpPr>
          <p:nvPr/>
        </p:nvSpPr>
        <p:spPr bwMode="auto">
          <a:xfrm>
            <a:off x="838200" y="0"/>
            <a:ext cx="6796088" cy="457200"/>
          </a:xfrm>
          <a:prstGeom prst="rect">
            <a:avLst/>
          </a:prstGeom>
          <a:noFill/>
          <a:ln w="9525">
            <a:noFill/>
            <a:miter lim="800000"/>
            <a:headEnd/>
            <a:tailEnd/>
          </a:ln>
          <a:effectLst/>
        </p:spPr>
        <p:txBody>
          <a:bodyPr wrap="none">
            <a:spAutoFit/>
          </a:bodyPr>
          <a:lstStyle/>
          <a:p>
            <a:r>
              <a:rPr lang="en-US"/>
              <a:t>Painting depicting the Bolshevik Revolution in Russia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410200" y="5715000"/>
            <a:ext cx="3733800" cy="1143000"/>
          </a:xfrm>
        </p:spPr>
        <p:txBody>
          <a:bodyPr/>
          <a:lstStyle/>
          <a:p>
            <a:r>
              <a:rPr lang="en-US"/>
              <a:t>Vladmir Lenin</a:t>
            </a:r>
          </a:p>
        </p:txBody>
      </p:sp>
      <p:pic>
        <p:nvPicPr>
          <p:cNvPr id="7171" name="Picture 3" descr="428px-Lenin4"/>
          <p:cNvPicPr>
            <a:picLocks noChangeAspect="1" noChangeArrowheads="1"/>
          </p:cNvPicPr>
          <p:nvPr/>
        </p:nvPicPr>
        <p:blipFill>
          <a:blip r:embed="rId2" cstate="print"/>
          <a:srcRect/>
          <a:stretch>
            <a:fillRect/>
          </a:stretch>
        </p:blipFill>
        <p:spPr bwMode="auto">
          <a:xfrm>
            <a:off x="152400" y="0"/>
            <a:ext cx="4900613" cy="6858000"/>
          </a:xfrm>
          <a:prstGeom prst="rect">
            <a:avLst/>
          </a:prstGeom>
          <a:noFill/>
        </p:spPr>
      </p:pic>
      <p:sp>
        <p:nvSpPr>
          <p:cNvPr id="7173" name="Text Box 5"/>
          <p:cNvSpPr txBox="1">
            <a:spLocks noChangeArrowheads="1"/>
          </p:cNvSpPr>
          <p:nvPr/>
        </p:nvSpPr>
        <p:spPr bwMode="auto">
          <a:xfrm>
            <a:off x="5653088" y="685800"/>
            <a:ext cx="3490912" cy="3378200"/>
          </a:xfrm>
          <a:prstGeom prst="rect">
            <a:avLst/>
          </a:prstGeom>
          <a:noFill/>
          <a:ln w="9525">
            <a:noFill/>
            <a:miter lim="800000"/>
            <a:headEnd/>
            <a:tailEnd/>
          </a:ln>
          <a:effectLst/>
        </p:spPr>
        <p:txBody>
          <a:bodyPr>
            <a:spAutoFit/>
          </a:bodyPr>
          <a:lstStyle/>
          <a:p>
            <a:r>
              <a:rPr lang="en-US"/>
              <a:t>Founder and Leader of the</a:t>
            </a:r>
          </a:p>
          <a:p>
            <a:r>
              <a:rPr lang="en-US"/>
              <a:t>Bolshevik Party and the</a:t>
            </a:r>
          </a:p>
          <a:p>
            <a:r>
              <a:rPr lang="en-US"/>
              <a:t>world’s first Socialist </a:t>
            </a:r>
          </a:p>
          <a:p>
            <a:r>
              <a:rPr lang="en-US"/>
              <a:t>revolution; the Russian Revolution 1917 </a:t>
            </a:r>
          </a:p>
          <a:p>
            <a:endParaRPr lang="en-US"/>
          </a:p>
          <a:p>
            <a:r>
              <a:rPr lang="en-US"/>
              <a:t>He will become the first leader of the new</a:t>
            </a:r>
          </a:p>
          <a:p>
            <a:r>
              <a:rPr lang="en-US"/>
              <a:t>Soviet Union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TotalTime>
  <Words>476</Words>
  <Application>Microsoft Office PowerPoint</Application>
  <PresentationFormat>On-screen Show (4:3)</PresentationFormat>
  <Paragraphs>78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The Russian Revolution</vt:lpstr>
      <vt:lpstr>Tsar Nicholas II</vt:lpstr>
      <vt:lpstr>Czarina Alexandra</vt:lpstr>
      <vt:lpstr>The Royal Family</vt:lpstr>
      <vt:lpstr>WWI Impacts Russia</vt:lpstr>
      <vt:lpstr>Slide 6</vt:lpstr>
      <vt:lpstr>Slide 7</vt:lpstr>
      <vt:lpstr>Slide 8</vt:lpstr>
      <vt:lpstr>Vladmir Lenin</vt:lpstr>
      <vt:lpstr>Slide 10</vt:lpstr>
      <vt:lpstr>Karl Marx</vt:lpstr>
      <vt:lpstr>Karl’s Prediction</vt:lpstr>
      <vt:lpstr>Slide 13</vt:lpstr>
      <vt:lpstr>Rasputin</vt:lpstr>
      <vt:lpstr>Slide 15</vt:lpstr>
      <vt:lpstr>Russian Civil War </vt:lpstr>
      <vt:lpstr>The Birth of the USSR</vt:lpstr>
      <vt:lpstr>Impact of the Revolution on WWI</vt:lpstr>
    </vt:vector>
  </TitlesOfParts>
  <Company>ESC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Russian Revolution</dc:title>
  <dc:creator>ESC</dc:creator>
  <cp:lastModifiedBy>ESC</cp:lastModifiedBy>
  <cp:revision>13</cp:revision>
  <dcterms:created xsi:type="dcterms:W3CDTF">2012-11-28T12:45:33Z</dcterms:created>
  <dcterms:modified xsi:type="dcterms:W3CDTF">2012-11-29T16:46:51Z</dcterms:modified>
</cp:coreProperties>
</file>