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0" r:id="rId5"/>
    <p:sldId id="263" r:id="rId6"/>
    <p:sldId id="264" r:id="rId7"/>
    <p:sldId id="259" r:id="rId8"/>
    <p:sldId id="261" r:id="rId9"/>
    <p:sldId id="262" r:id="rId10"/>
    <p:sldId id="265" r:id="rId11"/>
    <p:sldId id="268" r:id="rId12"/>
    <p:sldId id="266" r:id="rId13"/>
    <p:sldId id="267" r:id="rId14"/>
    <p:sldId id="269" r:id="rId15"/>
    <p:sldId id="273" r:id="rId16"/>
    <p:sldId id="274" r:id="rId17"/>
    <p:sldId id="271" r:id="rId18"/>
    <p:sldId id="272"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0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7C3E5-734E-4BD3-848D-50DA3658CBD3}" type="datetimeFigureOut">
              <a:rPr lang="en-US" smtClean="0"/>
              <a:pPr/>
              <a:t>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6D553-5D24-429A-A7DE-6ED4A5DDD2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96D553-5D24-429A-A7DE-6ED4A5DDD2F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49933-C492-4230-B19B-26FAAC205138}"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ABDF-CA04-4D38-A964-D45097D95B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49933-C492-4230-B19B-26FAAC205138}"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ABDF-CA04-4D38-A964-D45097D95B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49933-C492-4230-B19B-26FAAC205138}"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ABDF-CA04-4D38-A964-D45097D95B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49933-C492-4230-B19B-26FAAC205138}"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ABDF-CA04-4D38-A964-D45097D95B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49933-C492-4230-B19B-26FAAC205138}"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ABDF-CA04-4D38-A964-D45097D95B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49933-C492-4230-B19B-26FAAC205138}"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ABDF-CA04-4D38-A964-D45097D95B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49933-C492-4230-B19B-26FAAC205138}" type="datetimeFigureOut">
              <a:rPr lang="en-US" smtClean="0"/>
              <a:pPr/>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1ABDF-CA04-4D38-A964-D45097D95B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49933-C492-4230-B19B-26FAAC205138}" type="datetimeFigureOut">
              <a:rPr lang="en-US" smtClean="0"/>
              <a:pPr/>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1ABDF-CA04-4D38-A964-D45097D95B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49933-C492-4230-B19B-26FAAC205138}" type="datetimeFigureOut">
              <a:rPr lang="en-US" smtClean="0"/>
              <a:pPr/>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1ABDF-CA04-4D38-A964-D45097D95B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49933-C492-4230-B19B-26FAAC205138}"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ABDF-CA04-4D38-A964-D45097D95B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49933-C492-4230-B19B-26FAAC205138}"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ABDF-CA04-4D38-A964-D45097D95B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49933-C492-4230-B19B-26FAAC205138}" type="datetimeFigureOut">
              <a:rPr lang="en-US" smtClean="0"/>
              <a:pPr/>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1ABDF-CA04-4D38-A964-D45097D95BF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20s</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to Urban Shift</a:t>
            </a:r>
            <a:endParaRPr lang="en-US" dirty="0"/>
          </a:p>
        </p:txBody>
      </p:sp>
      <p:sp>
        <p:nvSpPr>
          <p:cNvPr id="3" name="Content Placeholder 2"/>
          <p:cNvSpPr>
            <a:spLocks noGrp="1"/>
          </p:cNvSpPr>
          <p:nvPr>
            <p:ph idx="1"/>
          </p:nvPr>
        </p:nvSpPr>
        <p:spPr>
          <a:xfrm>
            <a:off x="457200" y="1447800"/>
            <a:ext cx="8686800" cy="4724400"/>
          </a:xfrm>
        </p:spPr>
        <p:txBody>
          <a:bodyPr>
            <a:normAutofit/>
          </a:bodyPr>
          <a:lstStyle/>
          <a:p>
            <a:r>
              <a:rPr lang="en-US" dirty="0" smtClean="0"/>
              <a:t>After the war, there was a MAJOR pent-up demand for products of all varieties as well as new products hitting the market… this led to RAPID INDUSTRIALIZATION.  Many new factories sprang up around cities all over the nation.  Rural residents left the countryside seeking a new life in the city</a:t>
            </a:r>
          </a:p>
          <a:p>
            <a:r>
              <a:rPr lang="en-US" dirty="0" smtClean="0"/>
              <a:t>For the first time in our history, there were more Americans living in cities than in the country.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www.guyotbrothers.com/jewelry-findings-factory-during-ww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to Suburban Shift</a:t>
            </a:r>
            <a:endParaRPr lang="en-US" dirty="0"/>
          </a:p>
        </p:txBody>
      </p:sp>
      <p:sp>
        <p:nvSpPr>
          <p:cNvPr id="3" name="Content Placeholder 2"/>
          <p:cNvSpPr>
            <a:spLocks noGrp="1"/>
          </p:cNvSpPr>
          <p:nvPr>
            <p:ph idx="1"/>
          </p:nvPr>
        </p:nvSpPr>
        <p:spPr/>
        <p:txBody>
          <a:bodyPr>
            <a:normAutofit lnSpcReduction="10000"/>
          </a:bodyPr>
          <a:lstStyle/>
          <a:p>
            <a:r>
              <a:rPr lang="en-US" dirty="0" smtClean="0"/>
              <a:t>Cities rapidly became over-crowded and dirty.  The opportunity to work in the city but live just outside of the noise and congestion came with the </a:t>
            </a:r>
            <a:r>
              <a:rPr lang="en-US" dirty="0" smtClean="0">
                <a:solidFill>
                  <a:srgbClr val="FFC000"/>
                </a:solidFill>
              </a:rPr>
              <a:t>AUTOMOBILE</a:t>
            </a:r>
            <a:r>
              <a:rPr lang="en-US" dirty="0" smtClean="0"/>
              <a:t>.</a:t>
            </a:r>
          </a:p>
          <a:p>
            <a:r>
              <a:rPr lang="en-US" dirty="0" smtClean="0"/>
              <a:t>Cars became affordable with </a:t>
            </a:r>
            <a:r>
              <a:rPr lang="en-US" dirty="0" smtClean="0">
                <a:solidFill>
                  <a:srgbClr val="FFC000"/>
                </a:solidFill>
              </a:rPr>
              <a:t>MASS PRODUCTION.</a:t>
            </a:r>
          </a:p>
          <a:p>
            <a:r>
              <a:rPr lang="en-US" dirty="0" smtClean="0">
                <a:solidFill>
                  <a:srgbClr val="FFC000"/>
                </a:solidFill>
              </a:rPr>
              <a:t>SUBURBS</a:t>
            </a:r>
            <a:r>
              <a:rPr lang="en-US" dirty="0" smtClean="0"/>
              <a:t> develop and occupied by those who could afford a car and the move… white </a:t>
            </a:r>
            <a:r>
              <a:rPr lang="en-US" dirty="0" smtClean="0"/>
              <a:t>middle-class and upper class.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learnnc.org/lp/media/uploads/2009/08/p217.jpg"/>
          <p:cNvPicPr>
            <a:picLocks noChangeAspect="1" noChangeArrowheads="1"/>
          </p:cNvPicPr>
          <p:nvPr/>
        </p:nvPicPr>
        <p:blipFill>
          <a:blip r:embed="rId2" cstate="print"/>
          <a:srcRect/>
          <a:stretch>
            <a:fillRect/>
          </a:stretch>
        </p:blipFill>
        <p:spPr bwMode="auto">
          <a:xfrm>
            <a:off x="228600" y="0"/>
            <a:ext cx="8718576"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Migration”</a:t>
            </a:r>
            <a:endParaRPr lang="en-US" dirty="0"/>
          </a:p>
        </p:txBody>
      </p:sp>
      <p:sp>
        <p:nvSpPr>
          <p:cNvPr id="3" name="Content Placeholder 2"/>
          <p:cNvSpPr>
            <a:spLocks noGrp="1"/>
          </p:cNvSpPr>
          <p:nvPr>
            <p:ph idx="1"/>
          </p:nvPr>
        </p:nvSpPr>
        <p:spPr/>
        <p:txBody>
          <a:bodyPr>
            <a:normAutofit lnSpcReduction="10000"/>
          </a:bodyPr>
          <a:lstStyle/>
          <a:p>
            <a:r>
              <a:rPr lang="en-US" dirty="0" smtClean="0"/>
              <a:t>Sharecropping in the Jim Crow South was a difficult, </a:t>
            </a:r>
            <a:r>
              <a:rPr lang="en-US" dirty="0" err="1" smtClean="0"/>
              <a:t>misserable</a:t>
            </a:r>
            <a:r>
              <a:rPr lang="en-US" dirty="0" smtClean="0"/>
              <a:t> existence for most of the African American population there.  The rapid industrial development in Northern cities created demand for labor… seizing upon the opportunity to escape the conditions in the South, millions of southern black families headed North.  This demographic shift in America’s history is called the “Great Migration”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http://www.westmifflinmoritz.com/US%20History/Civil%20Rights/Civil%20Rights%20Pictures/great%20migration.jpg"/>
          <p:cNvPicPr>
            <a:picLocks noChangeAspect="1" noChangeArrowheads="1"/>
          </p:cNvPicPr>
          <p:nvPr/>
        </p:nvPicPr>
        <p:blipFill>
          <a:blip r:embed="rId2" cstate="print"/>
          <a:srcRect/>
          <a:stretch>
            <a:fillRect/>
          </a:stretch>
        </p:blipFill>
        <p:spPr bwMode="auto">
          <a:xfrm>
            <a:off x="685800" y="0"/>
            <a:ext cx="746353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https://www.centerstage.org/portals/23/images/Great-Migration.jpg"/>
          <p:cNvPicPr>
            <a:picLocks noChangeAspect="1" noChangeArrowheads="1"/>
          </p:cNvPicPr>
          <p:nvPr/>
        </p:nvPicPr>
        <p:blipFill>
          <a:blip r:embed="rId2" cstate="print"/>
          <a:srcRect/>
          <a:stretch>
            <a:fillRect/>
          </a:stretch>
        </p:blipFill>
        <p:spPr bwMode="auto">
          <a:xfrm>
            <a:off x="0" y="457199"/>
            <a:ext cx="9144000" cy="609143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http://s3.amazonaws.com/hypertextopia/public/uploads/14217/great-migration-chicago.jpg"/>
          <p:cNvPicPr>
            <a:picLocks noChangeAspect="1" noChangeArrowheads="1"/>
          </p:cNvPicPr>
          <p:nvPr/>
        </p:nvPicPr>
        <p:blipFill>
          <a:blip r:embed="rId2" cstate="print"/>
          <a:srcRect/>
          <a:stretch>
            <a:fillRect/>
          </a:stretch>
        </p:blipFill>
        <p:spPr bwMode="auto">
          <a:xfrm>
            <a:off x="304800" y="0"/>
            <a:ext cx="8382000" cy="716461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http://crescentspeak.com/wp-content/uploads/2012/04/The-Great-Migration-21.jpg"/>
          <p:cNvPicPr>
            <a:picLocks noChangeAspect="1" noChangeArrowheads="1"/>
          </p:cNvPicPr>
          <p:nvPr/>
        </p:nvPicPr>
        <p:blipFill>
          <a:blip r:embed="rId2" cstate="print"/>
          <a:srcRect/>
          <a:stretch>
            <a:fillRect/>
          </a:stretch>
        </p:blipFill>
        <p:spPr bwMode="auto">
          <a:xfrm>
            <a:off x="0" y="0"/>
            <a:ext cx="9337638" cy="7086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http://www.loc.gov/exhibits/african/images/dairy.jpg"/>
          <p:cNvPicPr>
            <a:picLocks noChangeAspect="1" noChangeArrowheads="1"/>
          </p:cNvPicPr>
          <p:nvPr/>
        </p:nvPicPr>
        <p:blipFill>
          <a:blip r:embed="rId2" cstate="print"/>
          <a:srcRect/>
          <a:stretch>
            <a:fillRect/>
          </a:stretch>
        </p:blipFill>
        <p:spPr bwMode="auto">
          <a:xfrm>
            <a:off x="228600" y="0"/>
            <a:ext cx="44577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Social Change Post WWI</a:t>
            </a:r>
            <a:endParaRPr lang="en-US" dirty="0"/>
          </a:p>
        </p:txBody>
      </p:sp>
      <p:sp>
        <p:nvSpPr>
          <p:cNvPr id="3" name="Content Placeholder 2"/>
          <p:cNvSpPr>
            <a:spLocks noGrp="1"/>
          </p:cNvSpPr>
          <p:nvPr>
            <p:ph idx="1"/>
          </p:nvPr>
        </p:nvSpPr>
        <p:spPr/>
        <p:txBody>
          <a:bodyPr/>
          <a:lstStyle/>
          <a:p>
            <a:r>
              <a:rPr lang="en-US" dirty="0" smtClean="0"/>
              <a:t>Women’s Rights</a:t>
            </a:r>
          </a:p>
          <a:p>
            <a:r>
              <a:rPr lang="en-US" dirty="0" smtClean="0"/>
              <a:t>Demographic Shifts</a:t>
            </a:r>
          </a:p>
          <a:p>
            <a:r>
              <a:rPr lang="en-US" dirty="0" smtClean="0"/>
              <a:t>Mass Media</a:t>
            </a:r>
          </a:p>
          <a:p>
            <a:r>
              <a:rPr lang="en-US" dirty="0" smtClean="0"/>
              <a:t>Jazz Age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Rights</a:t>
            </a:r>
            <a:endParaRPr lang="en-US" dirty="0"/>
          </a:p>
        </p:txBody>
      </p:sp>
      <p:sp>
        <p:nvSpPr>
          <p:cNvPr id="3" name="Content Placeholder 2"/>
          <p:cNvSpPr>
            <a:spLocks noGrp="1"/>
          </p:cNvSpPr>
          <p:nvPr>
            <p:ph idx="1"/>
          </p:nvPr>
        </p:nvSpPr>
        <p:spPr>
          <a:xfrm>
            <a:off x="457200" y="1600200"/>
            <a:ext cx="8305800" cy="4800600"/>
          </a:xfrm>
        </p:spPr>
        <p:txBody>
          <a:bodyPr>
            <a:normAutofit lnSpcReduction="10000"/>
          </a:bodyPr>
          <a:lstStyle/>
          <a:p>
            <a:r>
              <a:rPr lang="en-US" dirty="0" smtClean="0"/>
              <a:t>For decades (since the early 1800s) women and women’s groups have been working on gaining equal political, economic, and social rights.</a:t>
            </a:r>
          </a:p>
          <a:p>
            <a:r>
              <a:rPr lang="en-US" dirty="0" smtClean="0"/>
              <a:t>The signing into law of the </a:t>
            </a:r>
            <a:r>
              <a:rPr lang="en-US" dirty="0" smtClean="0">
                <a:solidFill>
                  <a:srgbClr val="FFC000"/>
                </a:solidFill>
              </a:rPr>
              <a:t>19</a:t>
            </a:r>
            <a:r>
              <a:rPr lang="en-US" baseline="30000" dirty="0" smtClean="0">
                <a:solidFill>
                  <a:srgbClr val="FFC000"/>
                </a:solidFill>
              </a:rPr>
              <a:t>th</a:t>
            </a:r>
            <a:r>
              <a:rPr lang="en-US" dirty="0" smtClean="0">
                <a:solidFill>
                  <a:srgbClr val="FFC000"/>
                </a:solidFill>
              </a:rPr>
              <a:t> Amendment </a:t>
            </a:r>
            <a:r>
              <a:rPr lang="en-US" dirty="0" smtClean="0"/>
              <a:t>in 1919 provided great energy for the women’s rights movement prompting women to assert themselves in education, the workforce, politics and to challenge traditional social rules.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752600" y="304800"/>
            <a:ext cx="7391400" cy="1143000"/>
          </a:xfrm>
        </p:spPr>
        <p:txBody>
          <a:bodyPr/>
          <a:lstStyle/>
          <a:p>
            <a:r>
              <a:rPr lang="en-US" sz="5400" dirty="0"/>
              <a:t>			Flappers</a:t>
            </a:r>
          </a:p>
        </p:txBody>
      </p:sp>
      <p:sp>
        <p:nvSpPr>
          <p:cNvPr id="6155" name="Rectangle 11"/>
          <p:cNvSpPr>
            <a:spLocks noGrp="1" noChangeArrowheads="1"/>
          </p:cNvSpPr>
          <p:nvPr>
            <p:ph type="body" sz="half" idx="1"/>
          </p:nvPr>
        </p:nvSpPr>
        <p:spPr>
          <a:xfrm>
            <a:off x="0" y="5105400"/>
            <a:ext cx="9144000" cy="1371600"/>
          </a:xfrm>
          <a:ln w="38100" cmpd="dbl">
            <a:solidFill>
              <a:schemeClr val="tx1"/>
            </a:solidFill>
          </a:ln>
        </p:spPr>
        <p:txBody>
          <a:bodyPr>
            <a:normAutofit fontScale="92500" lnSpcReduction="10000"/>
          </a:bodyPr>
          <a:lstStyle/>
          <a:p>
            <a:pPr>
              <a:lnSpc>
                <a:spcPct val="90000"/>
              </a:lnSpc>
              <a:buFont typeface="Wingdings" pitchFamily="2" charset="2"/>
              <a:buNone/>
            </a:pPr>
            <a:r>
              <a:rPr lang="en-US"/>
              <a:t>"I had no idea of originating an American flapper when I first began to write. I simply took girls whom I knew very well and, because they interested me as unique human beings, I used them for my heroines.“      -  F. Scott Fitzgerald</a:t>
            </a:r>
          </a:p>
        </p:txBody>
      </p:sp>
      <p:sp>
        <p:nvSpPr>
          <p:cNvPr id="6157" name="Rectangle 13"/>
          <p:cNvSpPr>
            <a:spLocks noGrp="1" noChangeArrowheads="1"/>
          </p:cNvSpPr>
          <p:nvPr>
            <p:ph type="body" sz="half" idx="2"/>
          </p:nvPr>
        </p:nvSpPr>
        <p:spPr>
          <a:xfrm>
            <a:off x="4648200" y="1447800"/>
            <a:ext cx="4495800" cy="3657600"/>
          </a:xfrm>
        </p:spPr>
        <p:txBody>
          <a:bodyPr/>
          <a:lstStyle/>
          <a:p>
            <a:pPr>
              <a:lnSpc>
                <a:spcPct val="90000"/>
              </a:lnSpc>
              <a:buFont typeface="Wingdings" pitchFamily="2" charset="2"/>
              <a:buNone/>
            </a:pPr>
            <a:r>
              <a:rPr lang="en-US" sz="3200"/>
              <a:t>   In the 1920s, a new woman was born. She smoked, drank, danced, and voted. She cut her hair, wore make-up, was giddy and took risks. She was a flapper.</a:t>
            </a:r>
            <a:r>
              <a:rPr lang="en-US"/>
              <a:t> </a:t>
            </a:r>
          </a:p>
        </p:txBody>
      </p:sp>
      <p:pic>
        <p:nvPicPr>
          <p:cNvPr id="6152" name="Picture 8" descr="flappers"/>
          <p:cNvPicPr>
            <a:picLocks noGrp="1" noChangeAspect="1" noChangeArrowheads="1"/>
          </p:cNvPicPr>
          <p:nvPr>
            <p:ph sz="quarter" idx="4294967295"/>
          </p:nvPr>
        </p:nvPicPr>
        <p:blipFill>
          <a:blip r:embed="rId2" cstate="print"/>
          <a:srcRect/>
          <a:stretch>
            <a:fillRect/>
          </a:stretch>
        </p:blipFill>
        <p:spPr>
          <a:xfrm>
            <a:off x="0" y="304800"/>
            <a:ext cx="4693920" cy="42672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20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7">
                                            <p:txEl>
                                              <p:pRg st="0" end="0"/>
                                            </p:txEl>
                                          </p:spTgt>
                                        </p:tgtEl>
                                        <p:attrNameLst>
                                          <p:attrName>style.visibility</p:attrName>
                                        </p:attrNameLst>
                                      </p:cBhvr>
                                      <p:to>
                                        <p:strVal val="visible"/>
                                      </p:to>
                                    </p:set>
                                    <p:animEffect transition="in" filter="fade">
                                      <p:cBhvr>
                                        <p:cTn id="12" dur="2000"/>
                                        <p:tgtEl>
                                          <p:spTgt spid="61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55">
                                            <p:bg/>
                                          </p:spTgt>
                                        </p:tgtEl>
                                        <p:attrNameLst>
                                          <p:attrName>style.visibility</p:attrName>
                                        </p:attrNameLst>
                                      </p:cBhvr>
                                      <p:to>
                                        <p:strVal val="visible"/>
                                      </p:to>
                                    </p:set>
                                    <p:animEffect transition="in" filter="fade">
                                      <p:cBhvr>
                                        <p:cTn id="17" dur="2000"/>
                                        <p:tgtEl>
                                          <p:spTgt spid="615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55">
                                            <p:txEl>
                                              <p:pRg st="0" end="0"/>
                                            </p:txEl>
                                          </p:spTgt>
                                        </p:tgtEl>
                                        <p:attrNameLst>
                                          <p:attrName>style.visibility</p:attrName>
                                        </p:attrNameLst>
                                      </p:cBhvr>
                                      <p:to>
                                        <p:strVal val="visible"/>
                                      </p:to>
                                    </p:set>
                                    <p:animEffect transition="in" filter="fade">
                                      <p:cBhvr>
                                        <p:cTn id="22" dur="2000"/>
                                        <p:tgtEl>
                                          <p:spTgt spid="6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build="p" animBg="1"/>
      <p:bldP spid="615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9458" name="Picture 2" descr="http://new.gilderlehrman.org/sites/default/files/essay-images/twenties.jpg"/>
          <p:cNvPicPr>
            <a:picLocks noChangeAspect="1" noChangeArrowheads="1"/>
          </p:cNvPicPr>
          <p:nvPr/>
        </p:nvPicPr>
        <p:blipFill>
          <a:blip r:embed="rId2" cstate="print"/>
          <a:srcRect/>
          <a:stretch>
            <a:fillRect/>
          </a:stretch>
        </p:blipFill>
        <p:spPr bwMode="auto">
          <a:xfrm>
            <a:off x="0" y="990600"/>
            <a:ext cx="14321500" cy="4724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1506" name="Picture 2" descr="http://www.sparkletack.com/wp-content/uploads/2009/05/flapper.jpg"/>
          <p:cNvPicPr>
            <a:picLocks noChangeAspect="1" noChangeArrowheads="1"/>
          </p:cNvPicPr>
          <p:nvPr/>
        </p:nvPicPr>
        <p:blipFill>
          <a:blip r:embed="rId2" cstate="print"/>
          <a:srcRect/>
          <a:stretch>
            <a:fillRect/>
          </a:stretch>
        </p:blipFill>
        <p:spPr bwMode="auto">
          <a:xfrm>
            <a:off x="1371600" y="0"/>
            <a:ext cx="539496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ows.edb.utexas.edu/sites/default/files/users/slee/women.workers.1920s_0.jpg"/>
          <p:cNvPicPr>
            <a:picLocks noChangeAspect="1" noChangeArrowheads="1"/>
          </p:cNvPicPr>
          <p:nvPr/>
        </p:nvPicPr>
        <p:blipFill>
          <a:blip r:embed="rId2" cstate="print"/>
          <a:srcRect/>
          <a:stretch>
            <a:fillRect/>
          </a:stretch>
        </p:blipFill>
        <p:spPr bwMode="auto">
          <a:xfrm>
            <a:off x="304800" y="533400"/>
            <a:ext cx="8458200" cy="570324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http://www.niu.edu/~rfeurer/labor/Images/small_arms_women.jpg"/>
          <p:cNvPicPr>
            <a:picLocks noChangeAspect="1" noChangeArrowheads="1"/>
          </p:cNvPicPr>
          <p:nvPr/>
        </p:nvPicPr>
        <p:blipFill>
          <a:blip r:embed="rId2" cstate="print"/>
          <a:srcRect/>
          <a:stretch>
            <a:fillRect/>
          </a:stretch>
        </p:blipFill>
        <p:spPr bwMode="auto">
          <a:xfrm>
            <a:off x="0" y="0"/>
            <a:ext cx="9144000" cy="710673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Shifts </a:t>
            </a:r>
            <a:endParaRPr lang="en-US" dirty="0"/>
          </a:p>
        </p:txBody>
      </p:sp>
      <p:sp>
        <p:nvSpPr>
          <p:cNvPr id="3" name="Content Placeholder 2"/>
          <p:cNvSpPr>
            <a:spLocks noGrp="1"/>
          </p:cNvSpPr>
          <p:nvPr>
            <p:ph idx="1"/>
          </p:nvPr>
        </p:nvSpPr>
        <p:spPr/>
        <p:txBody>
          <a:bodyPr/>
          <a:lstStyle/>
          <a:p>
            <a:r>
              <a:rPr lang="en-US" dirty="0" smtClean="0"/>
              <a:t>Rural to Urban Shift (Newly middle-class)</a:t>
            </a:r>
          </a:p>
          <a:p>
            <a:pPr>
              <a:buNone/>
            </a:pPr>
            <a:endParaRPr lang="en-US" dirty="0" smtClean="0"/>
          </a:p>
          <a:p>
            <a:r>
              <a:rPr lang="en-US" dirty="0" smtClean="0"/>
              <a:t>Urban to Suburban Shift (wealthy)</a:t>
            </a:r>
          </a:p>
          <a:p>
            <a:pPr>
              <a:buNone/>
            </a:pPr>
            <a:endParaRPr lang="en-US" dirty="0" smtClean="0"/>
          </a:p>
          <a:p>
            <a:r>
              <a:rPr lang="en-US" dirty="0" smtClean="0"/>
              <a:t>The “Great Migration”: African </a:t>
            </a:r>
            <a:r>
              <a:rPr lang="en-US" dirty="0" smtClean="0"/>
              <a:t>American Farmers Move to Northern Industrial Cities (new labor opportunities, escape </a:t>
            </a:r>
            <a:r>
              <a:rPr lang="en-US" dirty="0" err="1" smtClean="0"/>
              <a:t>jim</a:t>
            </a:r>
            <a:r>
              <a:rPr lang="en-US" dirty="0" smtClean="0"/>
              <a:t> crow</a:t>
            </a:r>
            <a:r>
              <a:rPr lang="en-US" dirty="0" smtClean="0"/>
              <a:t>) </a:t>
            </a: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418</Words>
  <Application>Microsoft Office PowerPoint</Application>
  <PresentationFormat>On-screen Show (4:3)</PresentationFormat>
  <Paragraphs>28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20s </vt:lpstr>
      <vt:lpstr>Rapid Social Change Post WWI</vt:lpstr>
      <vt:lpstr>Women’s Rights</vt:lpstr>
      <vt:lpstr>   Flappers</vt:lpstr>
      <vt:lpstr>Slide 5</vt:lpstr>
      <vt:lpstr>Slide 6</vt:lpstr>
      <vt:lpstr>Slide 7</vt:lpstr>
      <vt:lpstr>Slide 8</vt:lpstr>
      <vt:lpstr>Demographic Shifts </vt:lpstr>
      <vt:lpstr>Rural to Urban Shift</vt:lpstr>
      <vt:lpstr>Slide 11</vt:lpstr>
      <vt:lpstr>Urban to Suburban Shift</vt:lpstr>
      <vt:lpstr>Slide 13</vt:lpstr>
      <vt:lpstr>The “Great Migration”</vt:lpstr>
      <vt:lpstr>Slide 15</vt:lpstr>
      <vt:lpstr>Slide 16</vt:lpstr>
      <vt:lpstr>Slide 17</vt:lpstr>
      <vt:lpstr>Slide 18</vt:lpstr>
      <vt:lpstr>Slide 19</vt:lpstr>
    </vt:vector>
  </TitlesOfParts>
  <Company>ESC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20s </dc:title>
  <dc:creator>ESC</dc:creator>
  <cp:lastModifiedBy>ESC</cp:lastModifiedBy>
  <cp:revision>12</cp:revision>
  <dcterms:created xsi:type="dcterms:W3CDTF">2013-01-10T12:12:38Z</dcterms:created>
  <dcterms:modified xsi:type="dcterms:W3CDTF">2014-01-28T12:29:47Z</dcterms:modified>
</cp:coreProperties>
</file>