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8" r:id="rId4"/>
    <p:sldId id="279" r:id="rId5"/>
    <p:sldId id="284" r:id="rId6"/>
    <p:sldId id="286" r:id="rId7"/>
    <p:sldId id="280" r:id="rId8"/>
    <p:sldId id="283" r:id="rId9"/>
    <p:sldId id="282" r:id="rId10"/>
    <p:sldId id="281" r:id="rId11"/>
    <p:sldId id="258" r:id="rId12"/>
    <p:sldId id="259" r:id="rId13"/>
    <p:sldId id="267" r:id="rId14"/>
    <p:sldId id="268" r:id="rId15"/>
    <p:sldId id="260" r:id="rId16"/>
    <p:sldId id="277" r:id="rId17"/>
    <p:sldId id="276" r:id="rId18"/>
    <p:sldId id="262" r:id="rId19"/>
    <p:sldId id="261" r:id="rId20"/>
    <p:sldId id="263" r:id="rId21"/>
    <p:sldId id="274" r:id="rId22"/>
    <p:sldId id="275" r:id="rId23"/>
    <p:sldId id="264" r:id="rId24"/>
    <p:sldId id="269" r:id="rId25"/>
    <p:sldId id="265" r:id="rId26"/>
    <p:sldId id="287" r:id="rId27"/>
    <p:sldId id="266" r:id="rId28"/>
    <p:sldId id="270" r:id="rId29"/>
    <p:sldId id="271" r:id="rId30"/>
    <p:sldId id="272"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0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18FB8-1D01-4F93-9A49-20C0BD9E7D76}"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18FB8-1D01-4F93-9A49-20C0BD9E7D76}"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18FB8-1D01-4F93-9A49-20C0BD9E7D76}"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18FB8-1D01-4F93-9A49-20C0BD9E7D76}"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18FB8-1D01-4F93-9A49-20C0BD9E7D76}"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18FB8-1D01-4F93-9A49-20C0BD9E7D76}"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18FB8-1D01-4F93-9A49-20C0BD9E7D76}"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18FB8-1D01-4F93-9A49-20C0BD9E7D76}"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18FB8-1D01-4F93-9A49-20C0BD9E7D76}"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18FB8-1D01-4F93-9A49-20C0BD9E7D76}"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18FB8-1D01-4F93-9A49-20C0BD9E7D76}"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6C9A7-15B3-4D3F-AE71-E422A38DFA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18FB8-1D01-4F93-9A49-20C0BD9E7D76}"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6C9A7-15B3-4D3F-AE71-E422A38DFA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95400"/>
          </a:xfrm>
        </p:spPr>
        <p:txBody>
          <a:bodyPr/>
          <a:lstStyle/>
          <a:p>
            <a:r>
              <a:rPr lang="en-US" dirty="0" smtClean="0"/>
              <a:t>How WWI Ended</a:t>
            </a:r>
            <a:endParaRPr lang="en-US" dirty="0"/>
          </a:p>
        </p:txBody>
      </p:sp>
      <p:sp>
        <p:nvSpPr>
          <p:cNvPr id="3" name="Subtitle 2"/>
          <p:cNvSpPr>
            <a:spLocks noGrp="1"/>
          </p:cNvSpPr>
          <p:nvPr>
            <p:ph type="subTitle" idx="1"/>
          </p:nvPr>
        </p:nvSpPr>
        <p:spPr>
          <a:xfrm>
            <a:off x="1295400" y="5638800"/>
            <a:ext cx="6400800" cy="1447800"/>
          </a:xfrm>
        </p:spPr>
        <p:txBody>
          <a:bodyPr/>
          <a:lstStyle/>
          <a:p>
            <a:r>
              <a:rPr lang="en-US" dirty="0" smtClean="0"/>
              <a:t>… and how that ending shaped the future right down to the present</a:t>
            </a:r>
            <a:endParaRPr lang="en-US" dirty="0"/>
          </a:p>
        </p:txBody>
      </p:sp>
      <p:pic>
        <p:nvPicPr>
          <p:cNvPr id="21506" name="Picture 2" descr="http://upload.wikimedia.org/wikipedia/commons/d/dc/British_55th_Division_gas_casualties_10_April_1918.jpg"/>
          <p:cNvPicPr>
            <a:picLocks noChangeAspect="1" noChangeArrowheads="1"/>
          </p:cNvPicPr>
          <p:nvPr/>
        </p:nvPicPr>
        <p:blipFill>
          <a:blip r:embed="rId2" cstate="print"/>
          <a:srcRect/>
          <a:stretch>
            <a:fillRect/>
          </a:stretch>
        </p:blipFill>
        <p:spPr bwMode="auto">
          <a:xfrm>
            <a:off x="1447800" y="1295400"/>
            <a:ext cx="6362700" cy="39338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http://upload.wikimedia.org/wikipedia/commons/a/ab/'Destroy_this_mad_brute'_WWI_propaganda_poster_(US_version).jpg"/>
          <p:cNvPicPr>
            <a:picLocks noChangeAspect="1" noChangeArrowheads="1"/>
          </p:cNvPicPr>
          <p:nvPr/>
        </p:nvPicPr>
        <p:blipFill>
          <a:blip r:embed="rId2" cstate="print"/>
          <a:srcRect/>
          <a:stretch>
            <a:fillRect/>
          </a:stretch>
        </p:blipFill>
        <p:spPr bwMode="auto">
          <a:xfrm>
            <a:off x="0" y="0"/>
            <a:ext cx="44922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81000" y="-152400"/>
            <a:ext cx="8540750" cy="1143000"/>
          </a:xfrm>
        </p:spPr>
        <p:txBody>
          <a:bodyPr/>
          <a:lstStyle/>
          <a:p>
            <a:r>
              <a:rPr lang="en-US"/>
              <a:t>Results of WWI:</a:t>
            </a:r>
          </a:p>
        </p:txBody>
      </p:sp>
      <p:sp>
        <p:nvSpPr>
          <p:cNvPr id="26627" name="Rectangle 3"/>
          <p:cNvSpPr>
            <a:spLocks noGrp="1" noRot="1" noChangeArrowheads="1"/>
          </p:cNvSpPr>
          <p:nvPr>
            <p:ph type="body" idx="1"/>
          </p:nvPr>
        </p:nvSpPr>
        <p:spPr>
          <a:xfrm>
            <a:off x="0" y="762000"/>
            <a:ext cx="9144000" cy="6096000"/>
          </a:xfrm>
        </p:spPr>
        <p:txBody>
          <a:bodyPr/>
          <a:lstStyle/>
          <a:p>
            <a:pPr>
              <a:lnSpc>
                <a:spcPct val="80000"/>
              </a:lnSpc>
            </a:pPr>
            <a:r>
              <a:rPr lang="en-US" sz="2800"/>
              <a:t> </a:t>
            </a:r>
            <a:r>
              <a:rPr lang="en-US" sz="2800">
                <a:solidFill>
                  <a:srgbClr val="FF9900"/>
                </a:solidFill>
              </a:rPr>
              <a:t>Russians</a:t>
            </a:r>
            <a:r>
              <a:rPr lang="en-US" sz="2800"/>
              <a:t> were fighting both a war AND a revolution… MANY died at the hands of the technologically superior German Army</a:t>
            </a:r>
          </a:p>
          <a:p>
            <a:pPr>
              <a:lnSpc>
                <a:spcPct val="80000"/>
              </a:lnSpc>
            </a:pPr>
            <a:r>
              <a:rPr lang="en-US" sz="2800">
                <a:solidFill>
                  <a:srgbClr val="FF9900"/>
                </a:solidFill>
              </a:rPr>
              <a:t>France</a:t>
            </a:r>
            <a:r>
              <a:rPr lang="en-US" sz="2800"/>
              <a:t>: sooo many French were killed and maimed by the German invasion.</a:t>
            </a:r>
          </a:p>
          <a:p>
            <a:pPr>
              <a:lnSpc>
                <a:spcPct val="80000"/>
              </a:lnSpc>
            </a:pPr>
            <a:r>
              <a:rPr lang="en-US" sz="2800">
                <a:solidFill>
                  <a:srgbClr val="FF9900"/>
                </a:solidFill>
              </a:rPr>
              <a:t>Britain</a:t>
            </a:r>
            <a:r>
              <a:rPr lang="en-US" sz="2800"/>
              <a:t>: they too suffered great casualties </a:t>
            </a:r>
          </a:p>
          <a:p>
            <a:pPr>
              <a:lnSpc>
                <a:spcPct val="80000"/>
              </a:lnSpc>
            </a:pPr>
            <a:r>
              <a:rPr lang="en-US" sz="2800">
                <a:solidFill>
                  <a:srgbClr val="FF9900"/>
                </a:solidFill>
              </a:rPr>
              <a:t>US</a:t>
            </a:r>
            <a:r>
              <a:rPr lang="en-US" sz="2800"/>
              <a:t>: had we not shown up when we did the axis powers would have won and world history would be VERY different. </a:t>
            </a:r>
          </a:p>
          <a:p>
            <a:pPr>
              <a:lnSpc>
                <a:spcPct val="80000"/>
              </a:lnSpc>
            </a:pPr>
            <a:r>
              <a:rPr lang="en-US" sz="2800">
                <a:solidFill>
                  <a:srgbClr val="FF9900"/>
                </a:solidFill>
              </a:rPr>
              <a:t>A-H</a:t>
            </a:r>
            <a:r>
              <a:rPr lang="en-US" sz="2800"/>
              <a:t>: near collapse at war’s end</a:t>
            </a:r>
          </a:p>
          <a:p>
            <a:pPr>
              <a:lnSpc>
                <a:spcPct val="80000"/>
              </a:lnSpc>
            </a:pPr>
            <a:r>
              <a:rPr lang="en-US" sz="2800">
                <a:solidFill>
                  <a:srgbClr val="FF9900"/>
                </a:solidFill>
              </a:rPr>
              <a:t>Ottoman Empire</a:t>
            </a:r>
            <a:r>
              <a:rPr lang="en-US" sz="2800"/>
              <a:t>: near collapse at war’s end</a:t>
            </a:r>
          </a:p>
          <a:p>
            <a:pPr>
              <a:lnSpc>
                <a:spcPct val="80000"/>
              </a:lnSpc>
            </a:pPr>
            <a:r>
              <a:rPr lang="en-US" sz="2800">
                <a:solidFill>
                  <a:srgbClr val="FF9900"/>
                </a:solidFill>
              </a:rPr>
              <a:t>Europe</a:t>
            </a:r>
            <a:r>
              <a:rPr lang="en-US" sz="2800"/>
              <a:t>: ripped to pieces. Families, economies, governments… all destroyed in the war… a competition arises between monarchy, democracy, and a new popular idea called communism which promises everybody an equal share in everything.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fontScale="90000"/>
          </a:bodyPr>
          <a:lstStyle/>
          <a:p>
            <a:r>
              <a:rPr lang="en-US" sz="4000" dirty="0"/>
              <a:t>The End of the War:</a:t>
            </a:r>
            <a:br>
              <a:rPr lang="en-US" sz="4000" dirty="0"/>
            </a:br>
            <a:r>
              <a:rPr lang="en-US" sz="4000" dirty="0">
                <a:solidFill>
                  <a:srgbClr val="FFC000"/>
                </a:solidFill>
              </a:rPr>
              <a:t>Treaty of Versailles</a:t>
            </a:r>
          </a:p>
        </p:txBody>
      </p:sp>
      <p:sp>
        <p:nvSpPr>
          <p:cNvPr id="23555" name="Rectangle 3"/>
          <p:cNvSpPr>
            <a:spLocks noGrp="1" noRot="1" noChangeArrowheads="1"/>
          </p:cNvSpPr>
          <p:nvPr>
            <p:ph type="body" idx="1"/>
          </p:nvPr>
        </p:nvSpPr>
        <p:spPr/>
        <p:txBody>
          <a:bodyPr/>
          <a:lstStyle/>
          <a:p>
            <a:r>
              <a:rPr lang="en-US" dirty="0"/>
              <a:t>Signed on June 28th 1919 as an end to the First World War, The Treaty of Versailles was supposed to ensure a lasting peace by punishing </a:t>
            </a:r>
            <a:r>
              <a:rPr lang="en-US" dirty="0">
                <a:solidFill>
                  <a:srgbClr val="92D050"/>
                </a:solidFill>
              </a:rPr>
              <a:t>Germany</a:t>
            </a:r>
            <a:r>
              <a:rPr lang="en-US" dirty="0"/>
              <a:t> and setting up a </a:t>
            </a:r>
            <a:r>
              <a:rPr lang="en-US" dirty="0">
                <a:solidFill>
                  <a:srgbClr val="FFC000"/>
                </a:solidFill>
              </a:rPr>
              <a:t>League of Nations </a:t>
            </a:r>
            <a:r>
              <a:rPr lang="en-US" dirty="0"/>
              <a:t>to solve diplomatic problems. Instead it left a legacy of political and geographical difficulties which have often been blamed, </a:t>
            </a:r>
            <a:r>
              <a:rPr lang="en-US" dirty="0" smtClean="0"/>
              <a:t>sometimes </a:t>
            </a:r>
            <a:r>
              <a:rPr lang="en-US" dirty="0"/>
              <a:t>solely, for starting the Second World War.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www.greatvaluevacations.com/sites/default/files/packages/palace_of_versailles_gardens.jpg"/>
          <p:cNvPicPr>
            <a:picLocks noChangeAspect="1" noChangeArrowheads="1"/>
          </p:cNvPicPr>
          <p:nvPr/>
        </p:nvPicPr>
        <p:blipFill>
          <a:blip r:embed="rId2" cstate="print"/>
          <a:srcRect/>
          <a:stretch>
            <a:fillRect/>
          </a:stretch>
        </p:blipFill>
        <p:spPr bwMode="auto">
          <a:xfrm>
            <a:off x="0" y="381000"/>
            <a:ext cx="9144000" cy="61410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images6.fanpop.com/image/photos/32100000/Palace-of-Versailles-palaces-32170358-1130-756.jpg"/>
          <p:cNvPicPr>
            <a:picLocks noChangeAspect="1" noChangeArrowheads="1"/>
          </p:cNvPicPr>
          <p:nvPr/>
        </p:nvPicPr>
        <p:blipFill>
          <a:blip r:embed="rId2" cstate="print"/>
          <a:srcRect/>
          <a:stretch>
            <a:fillRect/>
          </a:stretch>
        </p:blipFill>
        <p:spPr bwMode="auto">
          <a:xfrm>
            <a:off x="0" y="228600"/>
            <a:ext cx="9224235" cy="617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a:t>The Treaty of Versailles</a:t>
            </a:r>
          </a:p>
        </p:txBody>
      </p:sp>
      <p:sp>
        <p:nvSpPr>
          <p:cNvPr id="24579" name="Rectangle 3"/>
          <p:cNvSpPr>
            <a:spLocks noGrp="1" noRot="1" noChangeArrowheads="1"/>
          </p:cNvSpPr>
          <p:nvPr>
            <p:ph type="body" idx="1"/>
          </p:nvPr>
        </p:nvSpPr>
        <p:spPr/>
        <p:txBody>
          <a:bodyPr/>
          <a:lstStyle/>
          <a:p>
            <a:r>
              <a:rPr lang="en-US" dirty="0"/>
              <a:t>Developed by the “</a:t>
            </a:r>
            <a:r>
              <a:rPr lang="en-US" dirty="0">
                <a:solidFill>
                  <a:srgbClr val="FF9900"/>
                </a:solidFill>
              </a:rPr>
              <a:t>Big Three</a:t>
            </a:r>
            <a:r>
              <a:rPr lang="en-US" dirty="0"/>
              <a:t>” Britain, France, US</a:t>
            </a:r>
          </a:p>
          <a:p>
            <a:r>
              <a:rPr lang="en-US" dirty="0"/>
              <a:t>Each wanted something different: </a:t>
            </a:r>
          </a:p>
          <a:p>
            <a:pPr lvl="1"/>
            <a:r>
              <a:rPr lang="en-US" dirty="0"/>
              <a:t>US wanted security/peace: </a:t>
            </a:r>
            <a:r>
              <a:rPr lang="en-US" dirty="0">
                <a:solidFill>
                  <a:srgbClr val="FFC000"/>
                </a:solidFill>
              </a:rPr>
              <a:t>14 Points </a:t>
            </a:r>
            <a:r>
              <a:rPr lang="en-US" dirty="0"/>
              <a:t>(Wilson)</a:t>
            </a:r>
          </a:p>
          <a:p>
            <a:pPr lvl="1"/>
            <a:r>
              <a:rPr lang="en-US" dirty="0"/>
              <a:t>France wanted revenge on Germany</a:t>
            </a:r>
          </a:p>
          <a:p>
            <a:pPr lvl="1"/>
            <a:r>
              <a:rPr lang="en-US" dirty="0"/>
              <a:t>Britain wanted what US wanted but sided with France due to public outcry for revenge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ctevans.net/Versailles/Images/Three.jpg"/>
          <p:cNvPicPr>
            <a:picLocks noChangeAspect="1" noChangeArrowheads="1"/>
          </p:cNvPicPr>
          <p:nvPr/>
        </p:nvPicPr>
        <p:blipFill>
          <a:blip r:embed="rId2" cstate="print"/>
          <a:srcRect/>
          <a:stretch>
            <a:fillRect/>
          </a:stretch>
        </p:blipFill>
        <p:spPr bwMode="auto">
          <a:xfrm>
            <a:off x="0" y="0"/>
            <a:ext cx="9144000" cy="5803337"/>
          </a:xfrm>
          <a:prstGeom prst="rect">
            <a:avLst/>
          </a:prstGeom>
          <a:noFill/>
        </p:spPr>
      </p:pic>
      <p:sp>
        <p:nvSpPr>
          <p:cNvPr id="5" name="TextBox 4"/>
          <p:cNvSpPr txBox="1"/>
          <p:nvPr/>
        </p:nvSpPr>
        <p:spPr>
          <a:xfrm>
            <a:off x="304800" y="6019800"/>
            <a:ext cx="8305800" cy="369332"/>
          </a:xfrm>
          <a:prstGeom prst="rect">
            <a:avLst/>
          </a:prstGeom>
          <a:noFill/>
        </p:spPr>
        <p:txBody>
          <a:bodyPr wrap="square" rtlCol="0">
            <a:spAutoFit/>
          </a:bodyPr>
          <a:lstStyle/>
          <a:p>
            <a:r>
              <a:rPr lang="en-US" dirty="0" smtClean="0"/>
              <a:t>PM Lloyd George                                   Pres Wilson                     PM Clemenceau</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14 Points</a:t>
            </a:r>
            <a:endParaRPr lang="en-US" dirty="0"/>
          </a:p>
        </p:txBody>
      </p:sp>
      <p:sp>
        <p:nvSpPr>
          <p:cNvPr id="3" name="Content Placeholder 2"/>
          <p:cNvSpPr>
            <a:spLocks noGrp="1"/>
          </p:cNvSpPr>
          <p:nvPr>
            <p:ph idx="1"/>
          </p:nvPr>
        </p:nvSpPr>
        <p:spPr/>
        <p:txBody>
          <a:bodyPr/>
          <a:lstStyle/>
          <a:p>
            <a:r>
              <a:rPr lang="en-US" dirty="0" smtClean="0"/>
              <a:t>14 Ideas to help eliminate the potential for another disastrous world war among the great industrial nations.</a:t>
            </a:r>
          </a:p>
          <a:p>
            <a:r>
              <a:rPr lang="en-US" dirty="0" smtClean="0"/>
              <a:t>Woodrow Wilson will be the first American President to leave the western hemisphere or visit Europe.  He was greeted by throngs of excited crowds who gave him a hero’s welcome.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t>Wilson’s 14 Points</a:t>
            </a:r>
          </a:p>
        </p:txBody>
      </p:sp>
      <p:sp>
        <p:nvSpPr>
          <p:cNvPr id="28675" name="Rectangle 3"/>
          <p:cNvSpPr>
            <a:spLocks noGrp="1" noRot="1" noChangeArrowheads="1"/>
          </p:cNvSpPr>
          <p:nvPr>
            <p:ph type="body" idx="1"/>
          </p:nvPr>
        </p:nvSpPr>
        <p:spPr>
          <a:xfrm>
            <a:off x="301625" y="1600200"/>
            <a:ext cx="8540750" cy="5029200"/>
          </a:xfrm>
        </p:spPr>
        <p:txBody>
          <a:bodyPr/>
          <a:lstStyle/>
          <a:p>
            <a:pPr>
              <a:lnSpc>
                <a:spcPct val="90000"/>
              </a:lnSpc>
            </a:pPr>
            <a:r>
              <a:rPr lang="en-US" dirty="0"/>
              <a:t>Woodrow Wilson brought with him a “blueprint” for World peace… the </a:t>
            </a:r>
            <a:r>
              <a:rPr lang="en-US" dirty="0">
                <a:solidFill>
                  <a:srgbClr val="FF9900"/>
                </a:solidFill>
              </a:rPr>
              <a:t>14 Points</a:t>
            </a:r>
            <a:r>
              <a:rPr lang="en-US" dirty="0"/>
              <a:t>:</a:t>
            </a:r>
          </a:p>
          <a:p>
            <a:pPr lvl="1">
              <a:lnSpc>
                <a:spcPct val="90000"/>
              </a:lnSpc>
            </a:pPr>
            <a:r>
              <a:rPr lang="en-US" dirty="0"/>
              <a:t>League of Nations</a:t>
            </a:r>
          </a:p>
          <a:p>
            <a:pPr lvl="1">
              <a:lnSpc>
                <a:spcPct val="90000"/>
              </a:lnSpc>
            </a:pPr>
            <a:r>
              <a:rPr lang="en-US" dirty="0">
                <a:solidFill>
                  <a:srgbClr val="FFC000"/>
                </a:solidFill>
              </a:rPr>
              <a:t>Self Determination</a:t>
            </a:r>
          </a:p>
          <a:p>
            <a:pPr lvl="1">
              <a:lnSpc>
                <a:spcPct val="90000"/>
              </a:lnSpc>
            </a:pPr>
            <a:r>
              <a:rPr lang="en-US" dirty="0"/>
              <a:t>No more alliances</a:t>
            </a:r>
          </a:p>
          <a:p>
            <a:pPr lvl="1">
              <a:lnSpc>
                <a:spcPct val="90000"/>
              </a:lnSpc>
            </a:pPr>
            <a:endParaRPr lang="en-US" dirty="0"/>
          </a:p>
          <a:p>
            <a:pPr lvl="1">
              <a:lnSpc>
                <a:spcPct val="90000"/>
              </a:lnSpc>
              <a:buFont typeface="Wingdings" pitchFamily="2" charset="2"/>
              <a:buNone/>
            </a:pPr>
            <a:r>
              <a:rPr lang="en-US" dirty="0"/>
              <a:t>The idea of Self Determination excited the colonized regions of the world… statehood seemed within reach for them.  They were about to find out that self determination wasn’t intended for non-European peoples</a:t>
            </a:r>
          </a:p>
          <a:p>
            <a:pPr lvl="1">
              <a:lnSpc>
                <a:spcPct val="90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t>What Was In The Treaty:</a:t>
            </a:r>
          </a:p>
        </p:txBody>
      </p:sp>
      <p:sp>
        <p:nvSpPr>
          <p:cNvPr id="27651" name="Rectangle 3"/>
          <p:cNvSpPr>
            <a:spLocks noGrp="1" noRot="1" noChangeArrowheads="1"/>
          </p:cNvSpPr>
          <p:nvPr>
            <p:ph type="body" idx="1"/>
          </p:nvPr>
        </p:nvSpPr>
        <p:spPr>
          <a:xfrm>
            <a:off x="0" y="1524000"/>
            <a:ext cx="9144000" cy="4498975"/>
          </a:xfrm>
        </p:spPr>
        <p:txBody>
          <a:bodyPr/>
          <a:lstStyle/>
          <a:p>
            <a:r>
              <a:rPr lang="en-US" dirty="0">
                <a:solidFill>
                  <a:srgbClr val="FFC000"/>
                </a:solidFill>
              </a:rPr>
              <a:t>Germany</a:t>
            </a:r>
            <a:r>
              <a:rPr lang="en-US" dirty="0"/>
              <a:t>:</a:t>
            </a:r>
          </a:p>
          <a:p>
            <a:pPr lvl="1"/>
            <a:r>
              <a:rPr lang="en-US" dirty="0"/>
              <a:t>Forced to take blame for the war</a:t>
            </a:r>
          </a:p>
          <a:p>
            <a:pPr lvl="1"/>
            <a:r>
              <a:rPr lang="en-US" dirty="0"/>
              <a:t>Loses territory (nearly half used to create Poland)</a:t>
            </a:r>
          </a:p>
          <a:p>
            <a:pPr lvl="1"/>
            <a:r>
              <a:rPr lang="en-US" dirty="0"/>
              <a:t>Loses military power </a:t>
            </a:r>
          </a:p>
          <a:p>
            <a:pPr lvl="1"/>
            <a:r>
              <a:rPr lang="en-US" dirty="0"/>
              <a:t>Loses monarchy: Weimar Republic installed</a:t>
            </a:r>
          </a:p>
          <a:p>
            <a:pPr lvl="1"/>
            <a:r>
              <a:rPr lang="en-US" dirty="0"/>
              <a:t>Reparations forced on them</a:t>
            </a:r>
          </a:p>
          <a:p>
            <a:pPr lvl="1">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t2.gstatic.com/images?q=tbn:ANd9GcQmYsJDtoQah_5_4N4U2TvL8nRIaMBoqic8b-jihpAWrxc2HuUSBt6sKGV8KQ"/>
          <p:cNvPicPr>
            <a:picLocks noChangeAspect="1" noChangeArrowheads="1"/>
          </p:cNvPicPr>
          <p:nvPr/>
        </p:nvPicPr>
        <p:blipFill>
          <a:blip r:embed="rId2" cstate="print"/>
          <a:srcRect/>
          <a:stretch>
            <a:fillRect/>
          </a:stretch>
        </p:blipFill>
        <p:spPr bwMode="auto">
          <a:xfrm>
            <a:off x="0" y="761999"/>
            <a:ext cx="9144000" cy="51683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a:t>Austria-Hungary</a:t>
            </a:r>
          </a:p>
        </p:txBody>
      </p:sp>
      <p:sp>
        <p:nvSpPr>
          <p:cNvPr id="29699" name="Rectangle 3"/>
          <p:cNvSpPr>
            <a:spLocks noGrp="1" noRot="1" noChangeArrowheads="1"/>
          </p:cNvSpPr>
          <p:nvPr>
            <p:ph type="body" idx="1"/>
          </p:nvPr>
        </p:nvSpPr>
        <p:spPr/>
        <p:txBody>
          <a:bodyPr/>
          <a:lstStyle/>
          <a:p>
            <a:r>
              <a:rPr lang="en-US" dirty="0"/>
              <a:t>The Big Three divides the former empire along ethnic lines… giving rise to the more familiar Eastern Europe map you know today (for the most part)… Countries like Czechoslovakia, Romania, Hungary… are produced… they get </a:t>
            </a:r>
            <a:r>
              <a:rPr lang="en-US" dirty="0">
                <a:solidFill>
                  <a:srgbClr val="FFC000"/>
                </a:solidFill>
              </a:rPr>
              <a:t>statehood</a:t>
            </a:r>
            <a:r>
              <a:rPr lang="en-US" dirty="0"/>
              <a:t> (self determination)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urope 1914 : free map, free blank map, free outline map, free base map : coasts, states (white)"/>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geography.about.com/library/blank/europe.jpg"/>
          <p:cNvPicPr>
            <a:picLocks noChangeAspect="1" noChangeArrowheads="1"/>
          </p:cNvPicPr>
          <p:nvPr/>
        </p:nvPicPr>
        <p:blipFill>
          <a:blip r:embed="rId2" cstate="print"/>
          <a:srcRect/>
          <a:stretch>
            <a:fillRect/>
          </a:stretch>
        </p:blipFill>
        <p:spPr bwMode="auto">
          <a:xfrm>
            <a:off x="-2057400" y="-762001"/>
            <a:ext cx="11201400" cy="779374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228600" y="0"/>
            <a:ext cx="8540750" cy="1143000"/>
          </a:xfrm>
        </p:spPr>
        <p:txBody>
          <a:bodyPr/>
          <a:lstStyle/>
          <a:p>
            <a:r>
              <a:rPr lang="en-US"/>
              <a:t>The Ottoman Empire</a:t>
            </a:r>
          </a:p>
        </p:txBody>
      </p:sp>
      <p:sp>
        <p:nvSpPr>
          <p:cNvPr id="30723" name="Rectangle 3"/>
          <p:cNvSpPr>
            <a:spLocks noGrp="1" noRot="1" noChangeArrowheads="1"/>
          </p:cNvSpPr>
          <p:nvPr>
            <p:ph type="body" idx="1"/>
          </p:nvPr>
        </p:nvSpPr>
        <p:spPr>
          <a:xfrm>
            <a:off x="304800" y="1066800"/>
            <a:ext cx="8540750" cy="5105400"/>
          </a:xfrm>
        </p:spPr>
        <p:txBody>
          <a:bodyPr/>
          <a:lstStyle/>
          <a:p>
            <a:pPr>
              <a:lnSpc>
                <a:spcPct val="80000"/>
              </a:lnSpc>
            </a:pPr>
            <a:r>
              <a:rPr lang="en-US" sz="2800" dirty="0"/>
              <a:t>Here’s where the story gets really sticky… The Ottoman Empire was vast and multi-ethnic/ multinational.  Many of these nations were hopeful that they too would finally experience independence like E. Europe… not so.</a:t>
            </a:r>
          </a:p>
          <a:p>
            <a:pPr>
              <a:lnSpc>
                <a:spcPct val="80000"/>
              </a:lnSpc>
            </a:pPr>
            <a:r>
              <a:rPr lang="en-US" sz="2800" dirty="0"/>
              <a:t>The former Ottoman Empire was </a:t>
            </a:r>
            <a:r>
              <a:rPr lang="en-US" sz="2800" i="1" dirty="0"/>
              <a:t>divided</a:t>
            </a:r>
            <a:r>
              <a:rPr lang="en-US" sz="2800" dirty="0"/>
              <a:t> between Britain and France for each to temporarily hold as a “Mandate” or temporary custody.</a:t>
            </a:r>
          </a:p>
          <a:p>
            <a:pPr>
              <a:lnSpc>
                <a:spcPct val="80000"/>
              </a:lnSpc>
            </a:pPr>
            <a:r>
              <a:rPr lang="en-US" sz="2800" dirty="0"/>
              <a:t>Why were the various ethnic groups of the Ottoman Empire not granted autonomy??</a:t>
            </a:r>
          </a:p>
          <a:p>
            <a:pPr lvl="1">
              <a:lnSpc>
                <a:spcPct val="80000"/>
              </a:lnSpc>
            </a:pPr>
            <a:r>
              <a:rPr lang="en-US" sz="2400" dirty="0"/>
              <a:t>Greed</a:t>
            </a:r>
          </a:p>
          <a:p>
            <a:pPr lvl="1">
              <a:lnSpc>
                <a:spcPct val="80000"/>
              </a:lnSpc>
            </a:pPr>
            <a:r>
              <a:rPr lang="en-US" sz="2400" dirty="0"/>
              <a:t>Racism</a:t>
            </a:r>
          </a:p>
          <a:p>
            <a:pPr lvl="1">
              <a:lnSpc>
                <a:spcPct val="80000"/>
              </a:lnSpc>
            </a:pPr>
            <a:r>
              <a:rPr lang="en-US" sz="2400" dirty="0"/>
              <a:t>Politics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t0.gstatic.com/images?q=tbn:ANd9GcQzU0jmQPIWOxyY6bvUjIzwLBKyZx3hn0PntDf9dJkXjPQNMNC7X8DPBCloaQ"/>
          <p:cNvPicPr>
            <a:picLocks noChangeAspect="1" noChangeArrowheads="1"/>
          </p:cNvPicPr>
          <p:nvPr/>
        </p:nvPicPr>
        <p:blipFill>
          <a:blip r:embed="rId2" cstate="print"/>
          <a:srcRect/>
          <a:stretch>
            <a:fillRect/>
          </a:stretch>
        </p:blipFill>
        <p:spPr bwMode="auto">
          <a:xfrm>
            <a:off x="0" y="381000"/>
            <a:ext cx="9144000" cy="58782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The British Mandate</a:t>
            </a:r>
          </a:p>
        </p:txBody>
      </p:sp>
      <p:sp>
        <p:nvSpPr>
          <p:cNvPr id="37891" name="Rectangle 3"/>
          <p:cNvSpPr>
            <a:spLocks noGrp="1" noRot="1" noChangeArrowheads="1"/>
          </p:cNvSpPr>
          <p:nvPr>
            <p:ph type="body" idx="1"/>
          </p:nvPr>
        </p:nvSpPr>
        <p:spPr/>
        <p:txBody>
          <a:bodyPr/>
          <a:lstStyle/>
          <a:p>
            <a:r>
              <a:rPr lang="en-US" sz="2800"/>
              <a:t>Almost immediately, the Brits get out their map and a ruler and begin cutting up the region into more-easily governed parts.  Places like Transjordan, Syria, Iraq, and Palestine are created without regard to ethnic, religious, or traditional boundaries already in existence. </a:t>
            </a:r>
          </a:p>
          <a:p>
            <a:r>
              <a:rPr lang="en-US" sz="2800"/>
              <a:t>They will soon find that their “more-easily governed” parts are a real mess. However, the Brits refuse to admit their mistakes and try to make it work anyway.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en/3/35/Gaza_after_WWI.jpg"/>
          <p:cNvPicPr>
            <a:picLocks noChangeAspect="1" noChangeArrowheads="1"/>
          </p:cNvPicPr>
          <p:nvPr/>
        </p:nvPicPr>
        <p:blipFill>
          <a:blip r:embed="rId2" cstate="print"/>
          <a:srcRect/>
          <a:stretch>
            <a:fillRect/>
          </a:stretch>
        </p:blipFill>
        <p:spPr bwMode="auto">
          <a:xfrm>
            <a:off x="0" y="0"/>
            <a:ext cx="9244406" cy="6629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t>The British Mandate</a:t>
            </a:r>
          </a:p>
        </p:txBody>
      </p:sp>
      <p:sp>
        <p:nvSpPr>
          <p:cNvPr id="36867" name="Rectangle 3"/>
          <p:cNvSpPr>
            <a:spLocks noGrp="1" noRot="1" noChangeArrowheads="1"/>
          </p:cNvSpPr>
          <p:nvPr>
            <p:ph type="body" idx="1"/>
          </p:nvPr>
        </p:nvSpPr>
        <p:spPr>
          <a:xfrm>
            <a:off x="301625" y="1371600"/>
            <a:ext cx="8540750" cy="5105400"/>
          </a:xfrm>
        </p:spPr>
        <p:txBody>
          <a:bodyPr/>
          <a:lstStyle/>
          <a:p>
            <a:r>
              <a:rPr lang="en-US" sz="2800"/>
              <a:t>Immediately after receiving their mandate, the British are approached by two ethnic groups seeking statehood:</a:t>
            </a:r>
          </a:p>
          <a:p>
            <a:pPr lvl="1"/>
            <a:r>
              <a:rPr lang="en-US" sz="2400">
                <a:solidFill>
                  <a:srgbClr val="FF9900"/>
                </a:solidFill>
              </a:rPr>
              <a:t>Jews</a:t>
            </a:r>
            <a:r>
              <a:rPr lang="en-US" sz="2400"/>
              <a:t> (found throughout Europe) Were political and military allies to the Brits during the war.</a:t>
            </a:r>
          </a:p>
          <a:p>
            <a:pPr lvl="1"/>
            <a:r>
              <a:rPr lang="en-US" sz="2400">
                <a:solidFill>
                  <a:srgbClr val="FF9900"/>
                </a:solidFill>
              </a:rPr>
              <a:t>Palestinians</a:t>
            </a:r>
            <a:r>
              <a:rPr lang="en-US" sz="2400"/>
              <a:t> (living in “Palestine”) Were promised statehood by the Brits in an earlier negotiation. </a:t>
            </a:r>
          </a:p>
          <a:p>
            <a:pPr lvl="1">
              <a:buFont typeface="Wingdings" pitchFamily="2" charset="2"/>
              <a:buNone/>
            </a:pPr>
            <a:endParaRPr lang="en-US" sz="2400"/>
          </a:p>
          <a:p>
            <a:pPr lvl="1">
              <a:buFont typeface="Wingdings" pitchFamily="2" charset="2"/>
              <a:buNone/>
            </a:pPr>
            <a:r>
              <a:rPr lang="en-US" sz="2400"/>
              <a:t>*The stage is set for one of the longest, bloodiest, territorial disputes of all time… one that has global consequences. </a:t>
            </a:r>
          </a:p>
        </p:txBody>
      </p:sp>
      <p:sp>
        <p:nvSpPr>
          <p:cNvPr id="36868" name="Text Box 4"/>
          <p:cNvSpPr txBox="1">
            <a:spLocks noChangeArrowheads="1"/>
          </p:cNvSpPr>
          <p:nvPr/>
        </p:nvSpPr>
        <p:spPr bwMode="auto">
          <a:xfrm>
            <a:off x="4343400" y="6019800"/>
            <a:ext cx="4572000" cy="366713"/>
          </a:xfrm>
          <a:prstGeom prst="rect">
            <a:avLst/>
          </a:prstGeom>
          <a:noFill/>
          <a:ln w="9525">
            <a:noFill/>
            <a:miter lim="800000"/>
            <a:headEnd/>
            <a:tailEnd/>
          </a:ln>
          <a:effectLst/>
        </p:spPr>
        <p:txBody>
          <a:bodyPr>
            <a:spAutoFit/>
          </a:bodyPr>
          <a:lstStyle/>
          <a:p>
            <a:pPr>
              <a:spcBef>
                <a:spcPct val="50000"/>
              </a:spcBef>
            </a:pPr>
            <a:r>
              <a:rPr lang="en-US"/>
              <a:t>Begin Israeli-Palestinian video.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Colonial Outcry for Self-Determination</a:t>
            </a:r>
            <a:endParaRPr lang="en-US" dirty="0">
              <a:solidFill>
                <a:srgbClr val="FFC000"/>
              </a:solidFill>
            </a:endParaRPr>
          </a:p>
        </p:txBody>
      </p:sp>
      <p:sp>
        <p:nvSpPr>
          <p:cNvPr id="3" name="Content Placeholder 2"/>
          <p:cNvSpPr>
            <a:spLocks noGrp="1"/>
          </p:cNvSpPr>
          <p:nvPr>
            <p:ph idx="1"/>
          </p:nvPr>
        </p:nvSpPr>
        <p:spPr>
          <a:xfrm>
            <a:off x="228600" y="1295400"/>
            <a:ext cx="8915400" cy="4953000"/>
          </a:xfrm>
        </p:spPr>
        <p:txBody>
          <a:bodyPr>
            <a:normAutofit/>
          </a:bodyPr>
          <a:lstStyle/>
          <a:p>
            <a:r>
              <a:rPr lang="en-US" dirty="0" smtClean="0"/>
              <a:t>France’s holdings in Southeast Asia pay especially close attention to the negotiations in Versailles and were very excited about the prospect of self-determination and send their own representatives to plea for their own independence. </a:t>
            </a:r>
          </a:p>
          <a:p>
            <a:r>
              <a:rPr lang="en-US" dirty="0" smtClean="0"/>
              <a:t>The ethnic Vietnamese have wanted independence from the French for a long time. Their leader, a man named </a:t>
            </a:r>
            <a:r>
              <a:rPr lang="en-US" dirty="0" smtClean="0">
                <a:solidFill>
                  <a:srgbClr val="FFC000"/>
                </a:solidFill>
              </a:rPr>
              <a:t>Ho Chi Minh </a:t>
            </a:r>
            <a:r>
              <a:rPr lang="en-US" dirty="0" smtClean="0"/>
              <a:t>went to seek statehood.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upload.wikimedia.org/wikipedia/commons/thumb/3/3b/French_Empire_1919-1939.png/520px-French_Empire_1919-1939.png"/>
          <p:cNvPicPr>
            <a:picLocks noChangeAspect="1" noChangeArrowheads="1"/>
          </p:cNvPicPr>
          <p:nvPr/>
        </p:nvPicPr>
        <p:blipFill>
          <a:blip r:embed="rId2" cstate="print"/>
          <a:srcRect/>
          <a:stretch>
            <a:fillRect/>
          </a:stretch>
        </p:blipFill>
        <p:spPr bwMode="auto">
          <a:xfrm>
            <a:off x="-2612571" y="304800"/>
            <a:ext cx="11756571" cy="617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s://static.squarespace.com/static/51b3dc8ee4b051b96ceb10de/51ce6099e4b0d911b4489b79/51ce61e6e4b0d911b44a5197/1360129393467/1000w/header-rupert-wyatt-to-direct-wwi-film-birdso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upload.wikimedia.org/wikipedia/commons/thumb/1/17/Ho_Chi_Minh_1946_cropped.jpg/220px-Ho_Chi_Minh_1946_cropped.jpg"/>
          <p:cNvPicPr>
            <a:picLocks noChangeAspect="1" noChangeArrowheads="1"/>
          </p:cNvPicPr>
          <p:nvPr/>
        </p:nvPicPr>
        <p:blipFill>
          <a:blip r:embed="rId2" cstate="print"/>
          <a:srcRect/>
          <a:stretch>
            <a:fillRect/>
          </a:stretch>
        </p:blipFill>
        <p:spPr bwMode="auto">
          <a:xfrm>
            <a:off x="152400" y="304800"/>
            <a:ext cx="4474174" cy="6019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League of Nations…</a:t>
            </a:r>
            <a:endParaRPr lang="en-US" dirty="0">
              <a:solidFill>
                <a:srgbClr val="FFC000"/>
              </a:solidFill>
            </a:endParaRPr>
          </a:p>
        </p:txBody>
      </p:sp>
      <p:sp>
        <p:nvSpPr>
          <p:cNvPr id="3" name="Content Placeholder 2"/>
          <p:cNvSpPr>
            <a:spLocks noGrp="1"/>
          </p:cNvSpPr>
          <p:nvPr>
            <p:ph idx="1"/>
          </p:nvPr>
        </p:nvSpPr>
        <p:spPr>
          <a:xfrm>
            <a:off x="0" y="1295400"/>
            <a:ext cx="9144000" cy="5029200"/>
          </a:xfrm>
        </p:spPr>
        <p:txBody>
          <a:bodyPr>
            <a:normAutofit fontScale="92500" lnSpcReduction="10000"/>
          </a:bodyPr>
          <a:lstStyle/>
          <a:p>
            <a:r>
              <a:rPr lang="en-US" dirty="0" smtClean="0"/>
              <a:t>The League was formed and every key nation who was expected to play a key role joined… except one: </a:t>
            </a:r>
          </a:p>
          <a:p>
            <a:pPr>
              <a:buNone/>
            </a:pPr>
            <a:endParaRPr lang="en-US" dirty="0" smtClean="0"/>
          </a:p>
          <a:p>
            <a:pPr>
              <a:buNone/>
            </a:pPr>
            <a:r>
              <a:rPr lang="en-US" dirty="0" smtClean="0"/>
              <a:t>           The United States</a:t>
            </a:r>
          </a:p>
          <a:p>
            <a:pPr>
              <a:buNone/>
            </a:pPr>
            <a:r>
              <a:rPr lang="en-US" dirty="0" smtClean="0"/>
              <a:t> </a:t>
            </a:r>
            <a:r>
              <a:rPr lang="en-US" dirty="0" smtClean="0"/>
              <a:t>    …even though the League of Nations was an American idea, the US Congress felt that joining would mean that America would give up too much of its own autonomy by participating.  Without the US, the League failed to have the authority necessary to carry out its core purpose… to be a deterrence of conflict and promote global peace.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ww.lizcollinshistoryclasses.com/uploads/1/0/3/1/10314957/8973305_orig.jpg"/>
          <p:cNvPicPr>
            <a:picLocks noChangeAspect="1" noChangeArrowheads="1"/>
          </p:cNvPicPr>
          <p:nvPr/>
        </p:nvPicPr>
        <p:blipFill>
          <a:blip r:embed="rId2" cstate="print"/>
          <a:srcRect/>
          <a:stretch>
            <a:fillRect/>
          </a:stretch>
        </p:blipFill>
        <p:spPr bwMode="auto">
          <a:xfrm>
            <a:off x="-1" y="228600"/>
            <a:ext cx="9202613" cy="6096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wwimodeller.co.nz/wp-content/uploads/2013/01/Shell-Exploding-German-Gun-WWI.jpg"/>
          <p:cNvPicPr>
            <a:picLocks noChangeAspect="1" noChangeArrowheads="1"/>
          </p:cNvPicPr>
          <p:nvPr/>
        </p:nvPicPr>
        <p:blipFill>
          <a:blip r:embed="rId2" cstate="print"/>
          <a:srcRect/>
          <a:stretch>
            <a:fillRect/>
          </a:stretch>
        </p:blipFill>
        <p:spPr bwMode="auto">
          <a:xfrm>
            <a:off x="304799" y="0"/>
            <a:ext cx="8646429"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www.fiddlersgreen.net/vehicles/LKII-Tank/IMAGES/A7V-German-WWI-tank.jpg"/>
          <p:cNvPicPr>
            <a:picLocks noChangeAspect="1" noChangeArrowheads="1"/>
          </p:cNvPicPr>
          <p:nvPr/>
        </p:nvPicPr>
        <p:blipFill>
          <a:blip r:embed="rId2" cstate="print"/>
          <a:srcRect/>
          <a:stretch>
            <a:fillRect/>
          </a:stretch>
        </p:blipFill>
        <p:spPr bwMode="auto">
          <a:xfrm>
            <a:off x="0" y="381000"/>
            <a:ext cx="9125174"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ttp://www.jaunted.com/files/16133/Trench_Warfare_2.jpg"/>
          <p:cNvPicPr>
            <a:picLocks noChangeAspect="1" noChangeArrowheads="1"/>
          </p:cNvPicPr>
          <p:nvPr/>
        </p:nvPicPr>
        <p:blipFill>
          <a:blip r:embed="rId2" cstate="print"/>
          <a:srcRect/>
          <a:stretch>
            <a:fillRect/>
          </a:stretch>
        </p:blipFill>
        <p:spPr bwMode="auto">
          <a:xfrm>
            <a:off x="0" y="0"/>
            <a:ext cx="9144000" cy="65789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mrullom.pbworks.com/f/1234739227/WWI%20-%20tank%20and%20troops.jpg"/>
          <p:cNvPicPr>
            <a:picLocks noChangeAspect="1" noChangeArrowheads="1"/>
          </p:cNvPicPr>
          <p:nvPr/>
        </p:nvPicPr>
        <p:blipFill>
          <a:blip r:embed="rId2" cstate="print"/>
          <a:srcRect/>
          <a:stretch>
            <a:fillRect/>
          </a:stretch>
        </p:blipFill>
        <p:spPr bwMode="auto">
          <a:xfrm>
            <a:off x="0" y="304800"/>
            <a:ext cx="9288611" cy="571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ricochet.com/var/ezwebin_site/storage/images/media/images/wwi/4158957-1-eng-US/WWI.jpg"/>
          <p:cNvPicPr>
            <a:picLocks noChangeAspect="1" noChangeArrowheads="1"/>
          </p:cNvPicPr>
          <p:nvPr/>
        </p:nvPicPr>
        <p:blipFill>
          <a:blip r:embed="rId2" cstate="print"/>
          <a:srcRect/>
          <a:stretch>
            <a:fillRect/>
          </a:stretch>
        </p:blipFill>
        <p:spPr bwMode="auto">
          <a:xfrm>
            <a:off x="0" y="0"/>
            <a:ext cx="9157308" cy="6553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889</Words>
  <Application>Microsoft Office PowerPoint</Application>
  <PresentationFormat>On-screen Show (4:3)</PresentationFormat>
  <Paragraphs>63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How WWI Ended</vt:lpstr>
      <vt:lpstr>Slide 2</vt:lpstr>
      <vt:lpstr>Slide 3</vt:lpstr>
      <vt:lpstr>Slide 4</vt:lpstr>
      <vt:lpstr>Slide 5</vt:lpstr>
      <vt:lpstr>Slide 6</vt:lpstr>
      <vt:lpstr>Slide 7</vt:lpstr>
      <vt:lpstr>Slide 8</vt:lpstr>
      <vt:lpstr>Slide 9</vt:lpstr>
      <vt:lpstr>Slide 10</vt:lpstr>
      <vt:lpstr>Results of WWI:</vt:lpstr>
      <vt:lpstr>The End of the War: Treaty of Versailles</vt:lpstr>
      <vt:lpstr>Slide 13</vt:lpstr>
      <vt:lpstr>Slide 14</vt:lpstr>
      <vt:lpstr>The Treaty of Versailles</vt:lpstr>
      <vt:lpstr>Slide 16</vt:lpstr>
      <vt:lpstr>The 14 Points</vt:lpstr>
      <vt:lpstr>Wilson’s 14 Points</vt:lpstr>
      <vt:lpstr>What Was In The Treaty:</vt:lpstr>
      <vt:lpstr>Austria-Hungary</vt:lpstr>
      <vt:lpstr>Slide 21</vt:lpstr>
      <vt:lpstr>Slide 22</vt:lpstr>
      <vt:lpstr>The Ottoman Empire</vt:lpstr>
      <vt:lpstr>Slide 24</vt:lpstr>
      <vt:lpstr>The British Mandate</vt:lpstr>
      <vt:lpstr>Slide 26</vt:lpstr>
      <vt:lpstr>The British Mandate</vt:lpstr>
      <vt:lpstr>Colonial Outcry for Self-Determination</vt:lpstr>
      <vt:lpstr>Slide 29</vt:lpstr>
      <vt:lpstr>Slide 30</vt:lpstr>
      <vt:lpstr>The League of Nations…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WWI Ended</dc:title>
  <dc:creator>Jesse</dc:creator>
  <cp:lastModifiedBy>ESC</cp:lastModifiedBy>
  <cp:revision>71</cp:revision>
  <dcterms:created xsi:type="dcterms:W3CDTF">2013-01-07T02:08:59Z</dcterms:created>
  <dcterms:modified xsi:type="dcterms:W3CDTF">2014-01-23T12:10:07Z</dcterms:modified>
</cp:coreProperties>
</file>