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70" r:id="rId10"/>
    <p:sldId id="263" r:id="rId11"/>
    <p:sldId id="265" r:id="rId12"/>
    <p:sldId id="266" r:id="rId13"/>
    <p:sldId id="267" r:id="rId14"/>
    <p:sldId id="268" r:id="rId15"/>
    <p:sldId id="271" r:id="rId16"/>
    <p:sldId id="272"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75C9C7-9F50-4E3C-9399-BE2EB7AE666C}" type="datetimeFigureOut">
              <a:rPr lang="en-US" smtClean="0"/>
              <a:pPr/>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5CC9A-03DA-4473-A2F5-A2D13EC930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5C9C7-9F50-4E3C-9399-BE2EB7AE666C}" type="datetimeFigureOut">
              <a:rPr lang="en-US" smtClean="0"/>
              <a:pPr/>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5CC9A-03DA-4473-A2F5-A2D13EC930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5C9C7-9F50-4E3C-9399-BE2EB7AE666C}" type="datetimeFigureOut">
              <a:rPr lang="en-US" smtClean="0"/>
              <a:pPr/>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5CC9A-03DA-4473-A2F5-A2D13EC930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5C9C7-9F50-4E3C-9399-BE2EB7AE666C}" type="datetimeFigureOut">
              <a:rPr lang="en-US" smtClean="0"/>
              <a:pPr/>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5CC9A-03DA-4473-A2F5-A2D13EC930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5C9C7-9F50-4E3C-9399-BE2EB7AE666C}" type="datetimeFigureOut">
              <a:rPr lang="en-US" smtClean="0"/>
              <a:pPr/>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5CC9A-03DA-4473-A2F5-A2D13EC930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75C9C7-9F50-4E3C-9399-BE2EB7AE666C}" type="datetimeFigureOut">
              <a:rPr lang="en-US" smtClean="0"/>
              <a:pPr/>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5CC9A-03DA-4473-A2F5-A2D13EC930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75C9C7-9F50-4E3C-9399-BE2EB7AE666C}" type="datetimeFigureOut">
              <a:rPr lang="en-US" smtClean="0"/>
              <a:pPr/>
              <a:t>8/19/2014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B5CC9A-03DA-4473-A2F5-A2D13EC930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75C9C7-9F50-4E3C-9399-BE2EB7AE666C}" type="datetimeFigureOut">
              <a:rPr lang="en-US" smtClean="0"/>
              <a:pPr/>
              <a:t>8/19/2014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B5CC9A-03DA-4473-A2F5-A2D13EC930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5C9C7-9F50-4E3C-9399-BE2EB7AE666C}" type="datetimeFigureOut">
              <a:rPr lang="en-US" smtClean="0"/>
              <a:pPr/>
              <a:t>8/19/2014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B5CC9A-03DA-4473-A2F5-A2D13EC930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5C9C7-9F50-4E3C-9399-BE2EB7AE666C}" type="datetimeFigureOut">
              <a:rPr lang="en-US" smtClean="0"/>
              <a:pPr/>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5CC9A-03DA-4473-A2F5-A2D13EC930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5C9C7-9F50-4E3C-9399-BE2EB7AE666C}" type="datetimeFigureOut">
              <a:rPr lang="en-US" smtClean="0"/>
              <a:pPr/>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5CC9A-03DA-4473-A2F5-A2D13EC930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5C9C7-9F50-4E3C-9399-BE2EB7AE666C}" type="datetimeFigureOut">
              <a:rPr lang="en-US" smtClean="0"/>
              <a:pPr/>
              <a:t>8/19/2014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5CC9A-03DA-4473-A2F5-A2D13EC930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66850"/>
          </a:xfrm>
        </p:spPr>
        <p:txBody>
          <a:bodyPr/>
          <a:lstStyle/>
          <a:p>
            <a:r>
              <a:rPr lang="en-US" dirty="0" smtClean="0"/>
              <a:t>Discovery and Colonization</a:t>
            </a:r>
            <a:endParaRPr lang="en-US" dirty="0"/>
          </a:p>
        </p:txBody>
      </p:sp>
      <p:sp>
        <p:nvSpPr>
          <p:cNvPr id="3" name="Subtitle 2"/>
          <p:cNvSpPr>
            <a:spLocks noGrp="1"/>
          </p:cNvSpPr>
          <p:nvPr>
            <p:ph type="subTitle" idx="1"/>
          </p:nvPr>
        </p:nvSpPr>
        <p:spPr>
          <a:xfrm>
            <a:off x="1371600" y="5410200"/>
            <a:ext cx="6400800" cy="1447800"/>
          </a:xfrm>
        </p:spPr>
        <p:txBody>
          <a:bodyPr/>
          <a:lstStyle/>
          <a:p>
            <a:r>
              <a:rPr lang="en-US" dirty="0" smtClean="0"/>
              <a:t>Europe and the Americas Collide</a:t>
            </a:r>
          </a:p>
          <a:p>
            <a:endParaRPr lang="en-US" dirty="0"/>
          </a:p>
        </p:txBody>
      </p:sp>
      <p:pic>
        <p:nvPicPr>
          <p:cNvPr id="14338" name="Picture 2" descr="http://t2.gstatic.com/images?q=tbn:ANd9GcSDRT2_KBQLZPwDUDVidq7ARQmTyChpeq3goDUstaUzu7Fc3UQv"/>
          <p:cNvPicPr>
            <a:picLocks noChangeAspect="1" noChangeArrowheads="1"/>
          </p:cNvPicPr>
          <p:nvPr/>
        </p:nvPicPr>
        <p:blipFill>
          <a:blip r:embed="rId2" cstate="print"/>
          <a:srcRect/>
          <a:stretch>
            <a:fillRect/>
          </a:stretch>
        </p:blipFill>
        <p:spPr bwMode="auto">
          <a:xfrm>
            <a:off x="1371600" y="1752600"/>
            <a:ext cx="6400800" cy="35844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rmAutofit fontScale="90000"/>
          </a:bodyPr>
          <a:lstStyle/>
          <a:p>
            <a:r>
              <a:rPr lang="en-US" sz="3100" dirty="0" smtClean="0"/>
              <a:t>More than 500 unique cultures existed across North America, each suited to its regional geography and climate.</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20482" name="Picture 2" descr="http://t0.gstatic.com/images?q=tbn:ANd9GcRBVPRMuGVk0g1KnA0o3gW7Jq8CdAf10_fYmQKnzbJPyam-eOV5"/>
          <p:cNvPicPr>
            <a:picLocks noChangeAspect="1" noChangeArrowheads="1"/>
          </p:cNvPicPr>
          <p:nvPr/>
        </p:nvPicPr>
        <p:blipFill>
          <a:blip r:embed="rId2" cstate="print"/>
          <a:srcRect/>
          <a:stretch>
            <a:fillRect/>
          </a:stretch>
        </p:blipFill>
        <p:spPr bwMode="auto">
          <a:xfrm>
            <a:off x="0" y="1066800"/>
            <a:ext cx="2209800" cy="3082091"/>
          </a:xfrm>
          <a:prstGeom prst="rect">
            <a:avLst/>
          </a:prstGeom>
          <a:noFill/>
        </p:spPr>
      </p:pic>
      <p:pic>
        <p:nvPicPr>
          <p:cNvPr id="20484" name="Picture 4" descr="http://www.wetcanvas.com/Community/images/19-Jan-2011/228011-Native_Americna_Girl_Ref_Young-Indian-Child.jpg"/>
          <p:cNvPicPr>
            <a:picLocks noChangeAspect="1" noChangeArrowheads="1"/>
          </p:cNvPicPr>
          <p:nvPr/>
        </p:nvPicPr>
        <p:blipFill>
          <a:blip r:embed="rId3" cstate="print"/>
          <a:srcRect/>
          <a:stretch>
            <a:fillRect/>
          </a:stretch>
        </p:blipFill>
        <p:spPr bwMode="auto">
          <a:xfrm>
            <a:off x="2438400" y="1876425"/>
            <a:ext cx="3752850" cy="4981575"/>
          </a:xfrm>
          <a:prstGeom prst="rect">
            <a:avLst/>
          </a:prstGeom>
          <a:noFill/>
        </p:spPr>
      </p:pic>
      <p:pic>
        <p:nvPicPr>
          <p:cNvPr id="20486" name="Picture 6" descr="http://www.archives.gov/research/native-americans/pictures/images/indians-101a.jpg"/>
          <p:cNvPicPr>
            <a:picLocks noChangeAspect="1" noChangeArrowheads="1"/>
          </p:cNvPicPr>
          <p:nvPr/>
        </p:nvPicPr>
        <p:blipFill>
          <a:blip r:embed="rId4" cstate="print"/>
          <a:srcRect/>
          <a:stretch>
            <a:fillRect/>
          </a:stretch>
        </p:blipFill>
        <p:spPr bwMode="auto">
          <a:xfrm>
            <a:off x="6286500" y="1371600"/>
            <a:ext cx="2857500" cy="4648201"/>
          </a:xfrm>
          <a:prstGeom prst="rect">
            <a:avLst/>
          </a:prstGeom>
          <a:noFill/>
        </p:spPr>
      </p:pic>
      <p:pic>
        <p:nvPicPr>
          <p:cNvPr id="20488" name="Picture 8" descr="http://t0.gstatic.com/images?q=tbn:ANd9GcRrHVvKO0-DrQ4bjYbAsCscW70Pff9dX_nRzQ_cwBjqu-eXeWiY0A"/>
          <p:cNvPicPr>
            <a:picLocks noChangeAspect="1" noChangeArrowheads="1"/>
          </p:cNvPicPr>
          <p:nvPr/>
        </p:nvPicPr>
        <p:blipFill>
          <a:blip r:embed="rId5" cstate="print"/>
          <a:srcRect/>
          <a:stretch>
            <a:fillRect/>
          </a:stretch>
        </p:blipFill>
        <p:spPr bwMode="auto">
          <a:xfrm>
            <a:off x="-1" y="4191000"/>
            <a:ext cx="2120483" cy="2667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http://t1.gstatic.com/images?q=tbn:ANd9GcS4j8S-l_y9hMbDqJcHbjLo_rxzy3M7HbdUmaGl2fg68nGzTGPk"/>
          <p:cNvPicPr>
            <a:picLocks noChangeAspect="1" noChangeArrowheads="1"/>
          </p:cNvPicPr>
          <p:nvPr/>
        </p:nvPicPr>
        <p:blipFill>
          <a:blip r:embed="rId2" cstate="print"/>
          <a:srcRect/>
          <a:stretch>
            <a:fillRect/>
          </a:stretch>
        </p:blipFill>
        <p:spPr bwMode="auto">
          <a:xfrm>
            <a:off x="0" y="0"/>
            <a:ext cx="4523780" cy="2819400"/>
          </a:xfrm>
          <a:prstGeom prst="rect">
            <a:avLst/>
          </a:prstGeom>
          <a:noFill/>
        </p:spPr>
      </p:pic>
      <p:pic>
        <p:nvPicPr>
          <p:cNvPr id="22532" name="Picture 4" descr="http://www.ganondagan.org/images/longhouse.jpg"/>
          <p:cNvPicPr>
            <a:picLocks noChangeAspect="1" noChangeArrowheads="1"/>
          </p:cNvPicPr>
          <p:nvPr/>
        </p:nvPicPr>
        <p:blipFill>
          <a:blip r:embed="rId3" cstate="print"/>
          <a:srcRect/>
          <a:stretch>
            <a:fillRect/>
          </a:stretch>
        </p:blipFill>
        <p:spPr bwMode="auto">
          <a:xfrm>
            <a:off x="4876800" y="457200"/>
            <a:ext cx="4148254" cy="2362200"/>
          </a:xfrm>
          <a:prstGeom prst="rect">
            <a:avLst/>
          </a:prstGeom>
          <a:noFill/>
        </p:spPr>
      </p:pic>
      <p:pic>
        <p:nvPicPr>
          <p:cNvPr id="22534" name="Picture 6" descr="http://media.rd.com/rd/images/rdc/family-travel/poi/CO-poi-mesa-verde-national-park-af.jpg"/>
          <p:cNvPicPr>
            <a:picLocks noChangeAspect="1" noChangeArrowheads="1"/>
          </p:cNvPicPr>
          <p:nvPr/>
        </p:nvPicPr>
        <p:blipFill>
          <a:blip r:embed="rId4" cstate="print"/>
          <a:srcRect/>
          <a:stretch>
            <a:fillRect/>
          </a:stretch>
        </p:blipFill>
        <p:spPr bwMode="auto">
          <a:xfrm>
            <a:off x="152400" y="3048000"/>
            <a:ext cx="4686300" cy="3810000"/>
          </a:xfrm>
          <a:prstGeom prst="rect">
            <a:avLst/>
          </a:prstGeom>
          <a:noFill/>
        </p:spPr>
      </p:pic>
      <p:pic>
        <p:nvPicPr>
          <p:cNvPr id="22536" name="Picture 8" descr="http://t2.gstatic.com/images?q=tbn:ANd9GcRdoOb-F4f0C8ojw-ZxwfZWMUzcuiznFTjVMviVtoCX-B4OMnzu2VMiRbgCtg"/>
          <p:cNvPicPr>
            <a:picLocks noChangeAspect="1" noChangeArrowheads="1"/>
          </p:cNvPicPr>
          <p:nvPr/>
        </p:nvPicPr>
        <p:blipFill>
          <a:blip r:embed="rId5" cstate="print"/>
          <a:srcRect/>
          <a:stretch>
            <a:fillRect/>
          </a:stretch>
        </p:blipFill>
        <p:spPr bwMode="auto">
          <a:xfrm>
            <a:off x="4871303" y="3124200"/>
            <a:ext cx="4272697" cy="3200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effects did the discovery of the Americas have on BOTH sides? </a:t>
            </a:r>
          </a:p>
        </p:txBody>
      </p:sp>
      <p:sp>
        <p:nvSpPr>
          <p:cNvPr id="3" name="Content Placeholder 2"/>
          <p:cNvSpPr>
            <a:spLocks noGrp="1"/>
          </p:cNvSpPr>
          <p:nvPr>
            <p:ph idx="1"/>
          </p:nvPr>
        </p:nvSpPr>
        <p:spPr/>
        <p:txBody>
          <a:bodyPr/>
          <a:lstStyle/>
          <a:p>
            <a:r>
              <a:rPr lang="en-US" dirty="0" smtClean="0"/>
              <a:t>The meeting of these two worlds was more of a collision… that turned into an alien invasion.</a:t>
            </a:r>
          </a:p>
          <a:p>
            <a:r>
              <a:rPr lang="en-US" dirty="0" smtClean="0"/>
              <a:t>Although the Native cultures were sophisticated in many areas, they lacked the weapons technology to defend themselves.</a:t>
            </a:r>
          </a:p>
          <a:p>
            <a:r>
              <a:rPr lang="en-US" dirty="0" smtClean="0"/>
              <a:t>European philosophy and religion made it easy for them to justify conquering and taking.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“Columbian Exchange”</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rgbClr val="00B050"/>
                </a:solidFill>
              </a:rPr>
              <a:t>Europeans</a:t>
            </a:r>
            <a:r>
              <a:rPr lang="en-US" dirty="0" smtClean="0"/>
              <a:t> got: Potatoes, CORN, SUGAR, TOBACCO, chili pepper, tomato, cocoa, GOLD, SILVER, SLAVE LABOR, LAND</a:t>
            </a:r>
          </a:p>
          <a:p>
            <a:endParaRPr lang="en-US" dirty="0"/>
          </a:p>
          <a:p>
            <a:r>
              <a:rPr lang="en-US" dirty="0" smtClean="0"/>
              <a:t>The </a:t>
            </a:r>
            <a:r>
              <a:rPr lang="en-US" dirty="0" smtClean="0">
                <a:solidFill>
                  <a:srgbClr val="FF0000"/>
                </a:solidFill>
              </a:rPr>
              <a:t>Americans</a:t>
            </a:r>
            <a:r>
              <a:rPr lang="en-US" dirty="0" smtClean="0"/>
              <a:t> got: SMALL POX, Bubonic Plague, Influenza, Leprosy, Cholera, STDs, Guns, Horses, goats, chickens, wheat, carrot, coffee, apple, CHRISTIANITY, SPANISH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reasons did Spain used to justify seizing control of the lands it discovered and the civilizations that lived there? </a:t>
            </a:r>
          </a:p>
        </p:txBody>
      </p:sp>
      <p:sp>
        <p:nvSpPr>
          <p:cNvPr id="3" name="Content Placeholder 2"/>
          <p:cNvSpPr>
            <a:spLocks noGrp="1"/>
          </p:cNvSpPr>
          <p:nvPr>
            <p:ph idx="1"/>
          </p:nvPr>
        </p:nvSpPr>
        <p:spPr/>
        <p:txBody>
          <a:bodyPr/>
          <a:lstStyle/>
          <a:p>
            <a:r>
              <a:rPr lang="en-US" dirty="0" smtClean="0"/>
              <a:t>The 3 G’s:</a:t>
            </a:r>
          </a:p>
          <a:p>
            <a:pPr lvl="1"/>
            <a:r>
              <a:rPr lang="en-US" dirty="0" smtClean="0"/>
              <a:t>GOD</a:t>
            </a:r>
          </a:p>
          <a:p>
            <a:pPr lvl="1"/>
            <a:r>
              <a:rPr lang="en-US" dirty="0" smtClean="0"/>
              <a:t>GOLD</a:t>
            </a:r>
          </a:p>
          <a:p>
            <a:pPr lvl="1"/>
            <a:r>
              <a:rPr lang="en-US" dirty="0" smtClean="0"/>
              <a:t>GLORY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86400" y="533400"/>
            <a:ext cx="3657600" cy="5867400"/>
          </a:xfrm>
        </p:spPr>
        <p:txBody>
          <a:bodyPr>
            <a:normAutofit fontScale="85000" lnSpcReduction="10000"/>
          </a:bodyPr>
          <a:lstStyle/>
          <a:p>
            <a:r>
              <a:rPr lang="en-US" dirty="0" smtClean="0"/>
              <a:t>A modern political map of the Americas, like this one below, is very familiar. It's easy to take for granted that most North Americans are white and speak English and that the predominant languages in South America are Spanish and Portuguese. But how did these </a:t>
            </a:r>
            <a:r>
              <a:rPr lang="en-US" i="1" dirty="0" smtClean="0"/>
              <a:t>European</a:t>
            </a:r>
            <a:r>
              <a:rPr lang="en-US" dirty="0" smtClean="0"/>
              <a:t> people end up in the Americas?</a:t>
            </a:r>
            <a:endParaRPr lang="en-US" dirty="0"/>
          </a:p>
        </p:txBody>
      </p:sp>
      <p:pic>
        <p:nvPicPr>
          <p:cNvPr id="1026" name="Picture 2" descr="Political_Map_of_the_Americas.jpg"/>
          <p:cNvPicPr>
            <a:picLocks noChangeAspect="1" noChangeArrowheads="1"/>
          </p:cNvPicPr>
          <p:nvPr/>
        </p:nvPicPr>
        <p:blipFill>
          <a:blip r:embed="rId2" cstate="print"/>
          <a:srcRect/>
          <a:stretch>
            <a:fillRect/>
          </a:stretch>
        </p:blipFill>
        <p:spPr bwMode="auto">
          <a:xfrm>
            <a:off x="152400" y="-1191617"/>
            <a:ext cx="5334000" cy="804961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0" y="228600"/>
            <a:ext cx="3048000" cy="6324600"/>
          </a:xfrm>
        </p:spPr>
        <p:txBody>
          <a:bodyPr>
            <a:normAutofit lnSpcReduction="10000"/>
          </a:bodyPr>
          <a:lstStyle/>
          <a:p>
            <a:r>
              <a:rPr lang="en-US" dirty="0" smtClean="0"/>
              <a:t>Now, </a:t>
            </a:r>
            <a:r>
              <a:rPr lang="en-US" dirty="0" smtClean="0"/>
              <a:t>look at </a:t>
            </a:r>
            <a:r>
              <a:rPr lang="en-US" dirty="0" smtClean="0"/>
              <a:t>this map. </a:t>
            </a:r>
            <a:r>
              <a:rPr lang="en-US" dirty="0" smtClean="0"/>
              <a:t>It represents the Spanish empire in the Americas circa 1800 (after the American Revolution). Much of the modern-day United States was Spanish.</a:t>
            </a:r>
            <a:endParaRPr lang="en-US" dirty="0"/>
          </a:p>
        </p:txBody>
      </p:sp>
      <p:pic>
        <p:nvPicPr>
          <p:cNvPr id="29698" name="Picture 2" descr="America_Española_1800.png"/>
          <p:cNvPicPr>
            <a:picLocks noChangeAspect="1" noChangeArrowheads="1"/>
          </p:cNvPicPr>
          <p:nvPr/>
        </p:nvPicPr>
        <p:blipFill>
          <a:blip r:embed="rId2" cstate="print"/>
          <a:srcRect/>
          <a:stretch>
            <a:fillRect/>
          </a:stretch>
        </p:blipFill>
        <p:spPr bwMode="auto">
          <a:xfrm>
            <a:off x="152400" y="0"/>
            <a:ext cx="5873558"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Here’s t</a:t>
            </a:r>
            <a:r>
              <a:rPr lang="en-US" dirty="0" smtClean="0"/>
              <a:t>he </a:t>
            </a:r>
            <a:r>
              <a:rPr lang="en-US" dirty="0"/>
              <a:t>extent of Spain’s </a:t>
            </a:r>
            <a:r>
              <a:rPr lang="en-US" dirty="0" smtClean="0"/>
              <a:t>global</a:t>
            </a:r>
            <a:r>
              <a:rPr lang="en-US" dirty="0" smtClean="0"/>
              <a:t> empire</a:t>
            </a:r>
            <a:endParaRPr lang="en-US" dirty="0"/>
          </a:p>
        </p:txBody>
      </p:sp>
      <p:sp>
        <p:nvSpPr>
          <p:cNvPr id="3" name="Content Placeholder 2"/>
          <p:cNvSpPr>
            <a:spLocks noGrp="1"/>
          </p:cNvSpPr>
          <p:nvPr>
            <p:ph idx="1"/>
          </p:nvPr>
        </p:nvSpPr>
        <p:spPr/>
        <p:txBody>
          <a:bodyPr/>
          <a:lstStyle/>
          <a:p>
            <a:endParaRPr lang="en-US"/>
          </a:p>
        </p:txBody>
      </p:sp>
      <p:pic>
        <p:nvPicPr>
          <p:cNvPr id="23554" name="Picture 2" descr="http://storiesofusa.com/images/new-spain-spanish-empire-world-map.jpg"/>
          <p:cNvPicPr>
            <a:picLocks noChangeAspect="1" noChangeArrowheads="1"/>
          </p:cNvPicPr>
          <p:nvPr/>
        </p:nvPicPr>
        <p:blipFill>
          <a:blip r:embed="rId2" cstate="print"/>
          <a:srcRect/>
          <a:stretch>
            <a:fillRect/>
          </a:stretch>
        </p:blipFill>
        <p:spPr bwMode="auto">
          <a:xfrm>
            <a:off x="0" y="1524000"/>
            <a:ext cx="10398408" cy="4800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What was Europe like just before the discovery of the “New World”? </a:t>
            </a:r>
          </a:p>
        </p:txBody>
      </p:sp>
      <p:sp>
        <p:nvSpPr>
          <p:cNvPr id="3" name="Content Placeholder 2"/>
          <p:cNvSpPr>
            <a:spLocks noGrp="1"/>
          </p:cNvSpPr>
          <p:nvPr>
            <p:ph idx="1"/>
          </p:nvPr>
        </p:nvSpPr>
        <p:spPr>
          <a:xfrm>
            <a:off x="457200" y="1371600"/>
            <a:ext cx="8229600" cy="5029200"/>
          </a:xfrm>
        </p:spPr>
        <p:txBody>
          <a:bodyPr>
            <a:normAutofit lnSpcReduction="10000"/>
          </a:bodyPr>
          <a:lstStyle/>
          <a:p>
            <a:r>
              <a:rPr lang="en-US" dirty="0" smtClean="0"/>
              <a:t>1000-1300  </a:t>
            </a:r>
            <a:r>
              <a:rPr lang="en-US" b="1" dirty="0" smtClean="0">
                <a:solidFill>
                  <a:srgbClr val="C00000"/>
                </a:solidFill>
              </a:rPr>
              <a:t>THE DARK AGES</a:t>
            </a:r>
            <a:r>
              <a:rPr lang="en-US" b="1" dirty="0" smtClean="0"/>
              <a:t>!</a:t>
            </a:r>
          </a:p>
          <a:p>
            <a:pPr lvl="1">
              <a:buNone/>
            </a:pPr>
            <a:r>
              <a:rPr lang="en-US" dirty="0" smtClean="0"/>
              <a:t>Time period dominated by RELIGION</a:t>
            </a:r>
          </a:p>
          <a:p>
            <a:pPr lvl="1"/>
            <a:r>
              <a:rPr lang="en-US" dirty="0" smtClean="0"/>
              <a:t>The Crusades</a:t>
            </a:r>
          </a:p>
          <a:p>
            <a:pPr lvl="1"/>
            <a:r>
              <a:rPr lang="en-US" dirty="0" smtClean="0"/>
              <a:t>The Plague</a:t>
            </a:r>
          </a:p>
          <a:p>
            <a:r>
              <a:rPr lang="en-US" dirty="0" smtClean="0"/>
              <a:t>1300-1500  </a:t>
            </a:r>
            <a:r>
              <a:rPr lang="en-US" b="1" dirty="0" smtClean="0">
                <a:solidFill>
                  <a:srgbClr val="00B050"/>
                </a:solidFill>
              </a:rPr>
              <a:t>THE RENAISSANCE</a:t>
            </a:r>
            <a:r>
              <a:rPr lang="en-US" b="1" dirty="0" smtClean="0"/>
              <a:t>!</a:t>
            </a:r>
          </a:p>
          <a:p>
            <a:pPr lvl="1">
              <a:buNone/>
            </a:pPr>
            <a:r>
              <a:rPr lang="en-US" dirty="0" smtClean="0"/>
              <a:t>Time period dominated by CHANGE</a:t>
            </a:r>
          </a:p>
          <a:p>
            <a:pPr lvl="1"/>
            <a:r>
              <a:rPr lang="en-US" dirty="0" smtClean="0"/>
              <a:t>Religious change:  The Protestant Reformation</a:t>
            </a:r>
          </a:p>
          <a:p>
            <a:pPr lvl="1"/>
            <a:r>
              <a:rPr lang="en-US" dirty="0" smtClean="0"/>
              <a:t>Technology:  Art, Literature, Navigation (Discovery!)</a:t>
            </a:r>
          </a:p>
          <a:p>
            <a:pPr lvl="1"/>
            <a:r>
              <a:rPr lang="en-US" dirty="0" smtClean="0"/>
              <a:t>Nations Organize around strong Monarchies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Europe: 1500-1700s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freepages.family.rootsweb.ancestry.com/~bergerhillmetz/MapEurope1500-1700.jpg"/>
          <p:cNvPicPr>
            <a:picLocks noChangeAspect="1" noChangeArrowheads="1"/>
          </p:cNvPicPr>
          <p:nvPr/>
        </p:nvPicPr>
        <p:blipFill>
          <a:blip r:embed="rId2" cstate="print"/>
          <a:srcRect/>
          <a:stretch>
            <a:fillRect/>
          </a:stretch>
        </p:blipFill>
        <p:spPr bwMode="auto">
          <a:xfrm>
            <a:off x="0" y="685800"/>
            <a:ext cx="9176727" cy="6172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www.gogotools.co.uk/wordpress/wp-content/uploads/2011/11/ColumbusAOD1.jpg"/>
          <p:cNvPicPr>
            <a:picLocks noChangeAspect="1" noChangeArrowheads="1"/>
          </p:cNvPicPr>
          <p:nvPr/>
        </p:nvPicPr>
        <p:blipFill>
          <a:blip r:embed="rId2" cstate="print"/>
          <a:srcRect/>
          <a:stretch>
            <a:fillRect/>
          </a:stretch>
        </p:blipFill>
        <p:spPr bwMode="auto">
          <a:xfrm>
            <a:off x="0" y="304800"/>
            <a:ext cx="9172956" cy="5943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2" name="Picture 4" descr="http://www.cubaheritage.org/images/art/columbus-discovery.jpg"/>
          <p:cNvPicPr>
            <a:picLocks noChangeAspect="1" noChangeArrowheads="1"/>
          </p:cNvPicPr>
          <p:nvPr/>
        </p:nvPicPr>
        <p:blipFill>
          <a:blip r:embed="rId2" cstate="print"/>
          <a:srcRect/>
          <a:stretch>
            <a:fillRect/>
          </a:stretch>
        </p:blipFill>
        <p:spPr bwMode="auto">
          <a:xfrm>
            <a:off x="5548047" y="0"/>
            <a:ext cx="3595954" cy="4800600"/>
          </a:xfrm>
          <a:prstGeom prst="rect">
            <a:avLst/>
          </a:prstGeom>
          <a:noFill/>
        </p:spPr>
      </p:pic>
      <p:pic>
        <p:nvPicPr>
          <p:cNvPr id="17414" name="Picture 6" descr="http://ictinc.ca/blog/wp-content/uploads/2011/06/shutterstock_1147427.jpg"/>
          <p:cNvPicPr>
            <a:picLocks noChangeAspect="1" noChangeArrowheads="1"/>
          </p:cNvPicPr>
          <p:nvPr/>
        </p:nvPicPr>
        <p:blipFill>
          <a:blip r:embed="rId3" cstate="print"/>
          <a:srcRect/>
          <a:stretch>
            <a:fillRect/>
          </a:stretch>
        </p:blipFill>
        <p:spPr bwMode="auto">
          <a:xfrm>
            <a:off x="0" y="0"/>
            <a:ext cx="5486400" cy="4800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http://hiphopandpolitics.files.wordpress.com/2010/10/columbu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8436" name="Picture 4" descr="http://cdn.bleacherreport.net/images_root/slides/photos/001/408/897/christopher-columbus_original_display_image.jpg?1318272757"/>
          <p:cNvPicPr>
            <a:picLocks noChangeAspect="1" noChangeArrowheads="1"/>
          </p:cNvPicPr>
          <p:nvPr/>
        </p:nvPicPr>
        <p:blipFill>
          <a:blip r:embed="rId3" cstate="print"/>
          <a:srcRect/>
          <a:stretch>
            <a:fillRect/>
          </a:stretch>
        </p:blipFill>
        <p:spPr bwMode="auto">
          <a:xfrm>
            <a:off x="838200" y="4114800"/>
            <a:ext cx="3333750" cy="22288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going on in the Americas prior to Columbus?</a:t>
            </a:r>
            <a:endParaRPr lang="en-US" dirty="0"/>
          </a:p>
        </p:txBody>
      </p:sp>
      <p:sp>
        <p:nvSpPr>
          <p:cNvPr id="3" name="Content Placeholder 2"/>
          <p:cNvSpPr>
            <a:spLocks noGrp="1"/>
          </p:cNvSpPr>
          <p:nvPr>
            <p:ph idx="1"/>
          </p:nvPr>
        </p:nvSpPr>
        <p:spPr/>
        <p:txBody>
          <a:bodyPr/>
          <a:lstStyle/>
          <a:p>
            <a:r>
              <a:rPr lang="en-US" dirty="0" smtClean="0"/>
              <a:t>The GREAT EMPIRES of Central and South America:  Maya, Aztec, Inca</a:t>
            </a:r>
          </a:p>
        </p:txBody>
      </p:sp>
      <p:pic>
        <p:nvPicPr>
          <p:cNvPr id="19458" name="Picture 2" descr="http://www.differentworld.com/mexico/areas/mexico-city/mexico-teotihuacan1.jpg"/>
          <p:cNvPicPr>
            <a:picLocks noChangeAspect="1" noChangeArrowheads="1"/>
          </p:cNvPicPr>
          <p:nvPr/>
        </p:nvPicPr>
        <p:blipFill>
          <a:blip r:embed="rId2" cstate="print"/>
          <a:srcRect/>
          <a:stretch>
            <a:fillRect/>
          </a:stretch>
        </p:blipFill>
        <p:spPr bwMode="auto">
          <a:xfrm>
            <a:off x="228600" y="2819400"/>
            <a:ext cx="5191125" cy="2381250"/>
          </a:xfrm>
          <a:prstGeom prst="rect">
            <a:avLst/>
          </a:prstGeom>
          <a:noFill/>
        </p:spPr>
      </p:pic>
      <p:pic>
        <p:nvPicPr>
          <p:cNvPr id="19460" name="Picture 4" descr="http://www.thecityreview.com/aztec2.jpg"/>
          <p:cNvPicPr>
            <a:picLocks noChangeAspect="1" noChangeArrowheads="1"/>
          </p:cNvPicPr>
          <p:nvPr/>
        </p:nvPicPr>
        <p:blipFill>
          <a:blip r:embed="rId3" cstate="print"/>
          <a:srcRect/>
          <a:stretch>
            <a:fillRect/>
          </a:stretch>
        </p:blipFill>
        <p:spPr bwMode="auto">
          <a:xfrm>
            <a:off x="5543550" y="3428999"/>
            <a:ext cx="3600450" cy="3429001"/>
          </a:xfrm>
          <a:prstGeom prst="rect">
            <a:avLst/>
          </a:prstGeom>
          <a:noFill/>
        </p:spPr>
      </p:pic>
      <p:sp>
        <p:nvSpPr>
          <p:cNvPr id="6" name="TextBox 5"/>
          <p:cNvSpPr txBox="1"/>
          <p:nvPr/>
        </p:nvSpPr>
        <p:spPr>
          <a:xfrm>
            <a:off x="762000" y="5791200"/>
            <a:ext cx="3886200" cy="369332"/>
          </a:xfrm>
          <a:prstGeom prst="rect">
            <a:avLst/>
          </a:prstGeom>
          <a:noFill/>
        </p:spPr>
        <p:txBody>
          <a:bodyPr wrap="square" rtlCol="0">
            <a:spAutoFit/>
          </a:bodyPr>
          <a:lstStyle/>
          <a:p>
            <a:r>
              <a:rPr lang="en-US" dirty="0" smtClean="0"/>
              <a:t>Aztec</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http://www.travelerswonder.com/wp-content/uploads/2011/12/tikal-archaeology.jpg"/>
          <p:cNvPicPr>
            <a:picLocks noChangeAspect="1" noChangeArrowheads="1"/>
          </p:cNvPicPr>
          <p:nvPr/>
        </p:nvPicPr>
        <p:blipFill>
          <a:blip r:embed="rId2" cstate="print"/>
          <a:srcRect/>
          <a:stretch>
            <a:fillRect/>
          </a:stretch>
        </p:blipFill>
        <p:spPr bwMode="auto">
          <a:xfrm>
            <a:off x="152400" y="228600"/>
            <a:ext cx="4381500" cy="3286126"/>
          </a:xfrm>
          <a:prstGeom prst="rect">
            <a:avLst/>
          </a:prstGeom>
          <a:noFill/>
        </p:spPr>
      </p:pic>
      <p:pic>
        <p:nvPicPr>
          <p:cNvPr id="21508" name="Picture 4" descr="http://guatemala-pr.com/pyramids-guatemala/pyramid-tikal.jpg"/>
          <p:cNvPicPr>
            <a:picLocks noChangeAspect="1" noChangeArrowheads="1"/>
          </p:cNvPicPr>
          <p:nvPr/>
        </p:nvPicPr>
        <p:blipFill>
          <a:blip r:embed="rId3" cstate="print"/>
          <a:srcRect/>
          <a:stretch>
            <a:fillRect/>
          </a:stretch>
        </p:blipFill>
        <p:spPr bwMode="auto">
          <a:xfrm>
            <a:off x="5105400" y="304800"/>
            <a:ext cx="3810000" cy="4467226"/>
          </a:xfrm>
          <a:prstGeom prst="rect">
            <a:avLst/>
          </a:prstGeom>
          <a:noFill/>
        </p:spPr>
      </p:pic>
      <p:pic>
        <p:nvPicPr>
          <p:cNvPr id="21510" name="Picture 6" descr="http://upload.wikimedia.org/wikipedia/commons/thumb/c/c0/Bonampak_painting%2Bcontrast.jpg/250px-Bonampak_painting%2Bcontrast.jpg"/>
          <p:cNvPicPr>
            <a:picLocks noChangeAspect="1" noChangeArrowheads="1"/>
          </p:cNvPicPr>
          <p:nvPr/>
        </p:nvPicPr>
        <p:blipFill>
          <a:blip r:embed="rId4" cstate="print"/>
          <a:srcRect/>
          <a:stretch>
            <a:fillRect/>
          </a:stretch>
        </p:blipFill>
        <p:spPr bwMode="auto">
          <a:xfrm>
            <a:off x="0" y="4038600"/>
            <a:ext cx="4876800" cy="28090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7652" name="Picture 4" descr="http://www.vanderbilt.edu/AnS/Anthro/Anth210/MachuPichu.jpg"/>
          <p:cNvPicPr>
            <a:picLocks noChangeAspect="1" noChangeArrowheads="1"/>
          </p:cNvPicPr>
          <p:nvPr/>
        </p:nvPicPr>
        <p:blipFill>
          <a:blip r:embed="rId2" cstate="print"/>
          <a:srcRect/>
          <a:stretch>
            <a:fillRect/>
          </a:stretch>
        </p:blipFill>
        <p:spPr bwMode="auto">
          <a:xfrm>
            <a:off x="0" y="0"/>
            <a:ext cx="5723173" cy="3810000"/>
          </a:xfrm>
          <a:prstGeom prst="rect">
            <a:avLst/>
          </a:prstGeom>
          <a:noFill/>
        </p:spPr>
      </p:pic>
      <p:pic>
        <p:nvPicPr>
          <p:cNvPr id="27654" name="Picture 6" descr="http://history-world.org/incas_1.jpg"/>
          <p:cNvPicPr>
            <a:picLocks noChangeAspect="1" noChangeArrowheads="1"/>
          </p:cNvPicPr>
          <p:nvPr/>
        </p:nvPicPr>
        <p:blipFill>
          <a:blip r:embed="rId3" cstate="print"/>
          <a:srcRect/>
          <a:stretch>
            <a:fillRect/>
          </a:stretch>
        </p:blipFill>
        <p:spPr bwMode="auto">
          <a:xfrm>
            <a:off x="6019800" y="0"/>
            <a:ext cx="2934081" cy="3886200"/>
          </a:xfrm>
          <a:prstGeom prst="rect">
            <a:avLst/>
          </a:prstGeom>
          <a:noFill/>
        </p:spPr>
      </p:pic>
      <p:pic>
        <p:nvPicPr>
          <p:cNvPr id="27656" name="Picture 8" descr="http://www.ucalgary.ca/applied_history/tutor/imagevoy/inca2.gif"/>
          <p:cNvPicPr>
            <a:picLocks noChangeAspect="1" noChangeArrowheads="1"/>
          </p:cNvPicPr>
          <p:nvPr/>
        </p:nvPicPr>
        <p:blipFill>
          <a:blip r:embed="rId4" cstate="print"/>
          <a:srcRect/>
          <a:stretch>
            <a:fillRect/>
          </a:stretch>
        </p:blipFill>
        <p:spPr bwMode="auto">
          <a:xfrm>
            <a:off x="5181600" y="3590925"/>
            <a:ext cx="2857500" cy="3267075"/>
          </a:xfrm>
          <a:prstGeom prst="rect">
            <a:avLst/>
          </a:prstGeom>
          <a:noFill/>
        </p:spPr>
      </p:pic>
      <p:pic>
        <p:nvPicPr>
          <p:cNvPr id="27658" name="Picture 10" descr="http://www.santelmo1.com/images/imagesnotas/momias%20inca.jpg"/>
          <p:cNvPicPr>
            <a:picLocks noChangeAspect="1" noChangeArrowheads="1"/>
          </p:cNvPicPr>
          <p:nvPr/>
        </p:nvPicPr>
        <p:blipFill>
          <a:blip r:embed="rId5" cstate="print"/>
          <a:srcRect/>
          <a:stretch>
            <a:fillRect/>
          </a:stretch>
        </p:blipFill>
        <p:spPr bwMode="auto">
          <a:xfrm>
            <a:off x="228600" y="3771898"/>
            <a:ext cx="4114800" cy="308610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373</Words>
  <Application>Microsoft Office PowerPoint</Application>
  <PresentationFormat>On-screen Show (4:3)</PresentationFormat>
  <Paragraphs>33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Discovery and Colonization</vt:lpstr>
      <vt:lpstr>What was Europe like just before the discovery of the “New World”? </vt:lpstr>
      <vt:lpstr>Europe: 1500-1700s</vt:lpstr>
      <vt:lpstr>Slide 4</vt:lpstr>
      <vt:lpstr>Slide 5</vt:lpstr>
      <vt:lpstr>Slide 6</vt:lpstr>
      <vt:lpstr>What was going on in the Americas prior to Columbus?</vt:lpstr>
      <vt:lpstr>Slide 8</vt:lpstr>
      <vt:lpstr>Slide 9</vt:lpstr>
      <vt:lpstr>More than 500 unique cultures existed across North America, each suited to its regional geography and climate. </vt:lpstr>
      <vt:lpstr>Slide 11</vt:lpstr>
      <vt:lpstr>What effects did the discovery of the Americas have on BOTH sides? </vt:lpstr>
      <vt:lpstr>The “Columbian Exchange”</vt:lpstr>
      <vt:lpstr>What reasons did Spain used to justify seizing control of the lands it discovered and the civilizations that lived there? </vt:lpstr>
      <vt:lpstr>Slide 15</vt:lpstr>
      <vt:lpstr>Slide 16</vt:lpstr>
      <vt:lpstr>Here’s the extent of Spain’s global empire</vt:lpstr>
    </vt:vector>
  </TitlesOfParts>
  <Company>ESC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and Colonization</dc:title>
  <dc:creator>ESC</dc:creator>
  <cp:lastModifiedBy>ESC</cp:lastModifiedBy>
  <cp:revision>26</cp:revision>
  <dcterms:created xsi:type="dcterms:W3CDTF">2012-08-07T17:13:57Z</dcterms:created>
  <dcterms:modified xsi:type="dcterms:W3CDTF">2014-08-19T13:06:39Z</dcterms:modified>
</cp:coreProperties>
</file>